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84" r:id="rId2"/>
    <p:sldId id="280" r:id="rId3"/>
    <p:sldId id="288" r:id="rId4"/>
    <p:sldId id="274" r:id="rId5"/>
    <p:sldId id="348" r:id="rId6"/>
    <p:sldId id="349" r:id="rId7"/>
    <p:sldId id="347" r:id="rId8"/>
    <p:sldId id="346" r:id="rId9"/>
    <p:sldId id="292" r:id="rId10"/>
    <p:sldId id="351" r:id="rId11"/>
    <p:sldId id="352" r:id="rId12"/>
    <p:sldId id="354" r:id="rId13"/>
    <p:sldId id="355" r:id="rId14"/>
    <p:sldId id="356" r:id="rId15"/>
    <p:sldId id="331" r:id="rId16"/>
    <p:sldId id="365" r:id="rId17"/>
    <p:sldId id="392" r:id="rId18"/>
    <p:sldId id="335" r:id="rId19"/>
    <p:sldId id="393" r:id="rId20"/>
    <p:sldId id="364" r:id="rId21"/>
    <p:sldId id="367" r:id="rId22"/>
    <p:sldId id="395" r:id="rId23"/>
    <p:sldId id="333" r:id="rId24"/>
    <p:sldId id="334" r:id="rId25"/>
    <p:sldId id="362" r:id="rId26"/>
    <p:sldId id="394" r:id="rId27"/>
    <p:sldId id="386" r:id="rId28"/>
    <p:sldId id="370" r:id="rId29"/>
    <p:sldId id="371" r:id="rId30"/>
    <p:sldId id="377" r:id="rId31"/>
    <p:sldId id="374" r:id="rId32"/>
    <p:sldId id="376" r:id="rId33"/>
    <p:sldId id="379" r:id="rId34"/>
    <p:sldId id="380" r:id="rId35"/>
    <p:sldId id="381" r:id="rId36"/>
    <p:sldId id="378" r:id="rId37"/>
    <p:sldId id="383" r:id="rId38"/>
    <p:sldId id="382" r:id="rId39"/>
    <p:sldId id="260" r:id="rId40"/>
    <p:sldId id="385" r:id="rId41"/>
    <p:sldId id="293" r:id="rId42"/>
    <p:sldId id="305" r:id="rId43"/>
    <p:sldId id="304" r:id="rId44"/>
    <p:sldId id="294" r:id="rId45"/>
    <p:sldId id="269" r:id="rId46"/>
    <p:sldId id="373" r:id="rId47"/>
    <p:sldId id="372" r:id="rId48"/>
    <p:sldId id="368" r:id="rId49"/>
    <p:sldId id="357" r:id="rId50"/>
    <p:sldId id="358" r:id="rId51"/>
    <p:sldId id="325" r:id="rId52"/>
    <p:sldId id="387" r:id="rId53"/>
    <p:sldId id="327" r:id="rId54"/>
    <p:sldId id="398" r:id="rId55"/>
    <p:sldId id="397" r:id="rId56"/>
    <p:sldId id="390" r:id="rId57"/>
    <p:sldId id="391" r:id="rId58"/>
    <p:sldId id="396" r:id="rId59"/>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2A1"/>
    <a:srgbClr val="DFA491"/>
    <a:srgbClr val="E6B7A8"/>
    <a:srgbClr val="DDDDDD"/>
    <a:srgbClr val="F29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85" autoAdjust="0"/>
    <p:restoredTop sz="87726" autoAdjust="0"/>
  </p:normalViewPr>
  <p:slideViewPr>
    <p:cSldViewPr showGuides="1">
      <p:cViewPr>
        <p:scale>
          <a:sx n="70" d="100"/>
          <a:sy n="70" d="100"/>
        </p:scale>
        <p:origin x="-514" y="-115"/>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12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614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628A59B5-9F20-47FC-A740-561DB95691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D541CB-9BB9-42C5-B190-47781C0AE3F4}" type="slidenum">
              <a:rPr lang="en-US" smtClean="0"/>
              <a:pPr/>
              <a:t>1</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Containing the largest single underground chamber the some of the largest speleothems in the world, Carlsbad Caverns is an undeniably special place. In this lesson we’ll see that this “World Heritage” site has a correspondingly special origin.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t>Although hotly debated since the idea was proposed back in the 1970’s, sulfuric acid is now widely accepted as the main dissolving agent which formed Carlsbad Caverns. The idea was met with much initial skepticism because the overwhelming majority of caverns in the world form by the action of carbonic acid. </a:t>
            </a:r>
          </a:p>
        </p:txBody>
      </p:sp>
      <p:sp>
        <p:nvSpPr>
          <p:cNvPr id="71684" name="Slide Number Placeholder 3"/>
          <p:cNvSpPr>
            <a:spLocks noGrp="1"/>
          </p:cNvSpPr>
          <p:nvPr>
            <p:ph type="sldNum" sz="quarter" idx="5"/>
          </p:nvPr>
        </p:nvSpPr>
        <p:spPr>
          <a:noFill/>
        </p:spPr>
        <p:txBody>
          <a:bodyPr/>
          <a:lstStyle/>
          <a:p>
            <a:fld id="{B36E0944-06E2-47D9-88BA-7DF36F68E7B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The ultimate source for the hydrogen sulfide comes from the basin deposits.</a:t>
            </a:r>
          </a:p>
        </p:txBody>
      </p:sp>
      <p:sp>
        <p:nvSpPr>
          <p:cNvPr id="72708" name="Slide Number Placeholder 3"/>
          <p:cNvSpPr>
            <a:spLocks noGrp="1"/>
          </p:cNvSpPr>
          <p:nvPr>
            <p:ph type="sldNum" sz="quarter" idx="5"/>
          </p:nvPr>
        </p:nvSpPr>
        <p:spPr>
          <a:noFill/>
        </p:spPr>
        <p:txBody>
          <a:bodyPr/>
          <a:lstStyle/>
          <a:p>
            <a:fld id="{4324DA31-0808-43C9-AE28-CD3506A21E21}"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89E348C-8053-4016-BC37-CBB47C39761C}" type="slidenum">
              <a:rPr lang="en-US" smtClean="0"/>
              <a:pPr/>
              <a:t>12</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Which as you will remember contain abundant organic matter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 that later became the abundant oil deposits in the area. Hydrogen sulfide is a common gas emitted from oil fields. </a:t>
            </a:r>
          </a:p>
        </p:txBody>
      </p:sp>
      <p:sp>
        <p:nvSpPr>
          <p:cNvPr id="74756" name="Slide Number Placeholder 3"/>
          <p:cNvSpPr>
            <a:spLocks noGrp="1"/>
          </p:cNvSpPr>
          <p:nvPr>
            <p:ph type="sldNum" sz="quarter" idx="5"/>
          </p:nvPr>
        </p:nvSpPr>
        <p:spPr>
          <a:noFill/>
        </p:spPr>
        <p:txBody>
          <a:bodyPr/>
          <a:lstStyle/>
          <a:p>
            <a:fld id="{0F17E24D-6EE2-4D1E-AF43-B15EFC98574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 Hydrogen sulfide released from the oil fields became dissolved in the groundwater. Near the water table where oxygen is added to the groundwater via rain, the dissolved hydrogen sulfide oxidizes into sulfuric acid. Cavern formation was therefore most vigorous near the water table, so as the water table dropped, caverns formed at deeper levels.</a:t>
            </a:r>
          </a:p>
        </p:txBody>
      </p:sp>
      <p:sp>
        <p:nvSpPr>
          <p:cNvPr id="75780" name="Slide Number Placeholder 3"/>
          <p:cNvSpPr>
            <a:spLocks noGrp="1"/>
          </p:cNvSpPr>
          <p:nvPr>
            <p:ph type="sldNum" sz="quarter" idx="5"/>
          </p:nvPr>
        </p:nvSpPr>
        <p:spPr>
          <a:noFill/>
        </p:spPr>
        <p:txBody>
          <a:bodyPr/>
          <a:lstStyle/>
          <a:p>
            <a:fld id="{4841B00C-225E-412C-B5C6-C137AE0ED6B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8045A4E-31CF-432D-ABA3-E5A7B7876B57}" type="slidenum">
              <a:rPr lang="en-US" smtClean="0"/>
              <a:pPr/>
              <a:t>15</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The fact that sulfuric acid is far more aggressive in dissolving limestone than is carbonic acid accounts for the enormity of Carlsbad Caverns. The Big Room alone could comfortably fit some 14 football fields.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009155E-A893-486F-ABC7-66940B41EB37}" type="slidenum">
              <a:rPr lang="en-US" smtClean="0"/>
              <a:pPr/>
              <a:t>16</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Although Carlsbad is famous for its giant caverns, the aggressive action of sulfuric acid within original pores in the limestone has in places has made a Swiss Cheese-like network of much smaller, chaotic passageways. Such aptly named “spongework” can be seen on the Spider Crawl tour,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DF865F0-3C6C-41A5-9796-AB555E46F55F}" type="slidenum">
              <a:rPr lang="en-US" smtClean="0"/>
              <a:pPr/>
              <a:t>17</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 which is available by special arrangement for those who might be called claustrophiliacs.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765B06E-BC57-45E2-9DB4-A4F3D03A8B3A}" type="slidenum">
              <a:rPr lang="en-US" smtClean="0"/>
              <a:pPr/>
              <a:t>18</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Spongework aside, most solution took place along vertical fractures, so many of the caverns are taller than they are wide.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Such is not the case for caves carved by carbonic acid, which is really only strong enough to dissolve limestone right at the water table were fresh carbonic acid is added from the surface. The constant addition of acidic surface water results in a relatively high rate of groundwater flow through carbonic acid-carved caverns, so most insoluble residues are swept away, leaving the floor mostly free of such debris.</a:t>
            </a:r>
          </a:p>
          <a:p>
            <a:endParaRPr lang="en-US" smtClean="0"/>
          </a:p>
        </p:txBody>
      </p:sp>
      <p:sp>
        <p:nvSpPr>
          <p:cNvPr id="80900" name="Slide Number Placeholder 3"/>
          <p:cNvSpPr>
            <a:spLocks noGrp="1"/>
          </p:cNvSpPr>
          <p:nvPr>
            <p:ph type="sldNum" sz="quarter" idx="5"/>
          </p:nvPr>
        </p:nvSpPr>
        <p:spPr>
          <a:noFill/>
        </p:spPr>
        <p:txBody>
          <a:bodyPr/>
          <a:lstStyle/>
          <a:p>
            <a:fld id="{E0FDA761-2332-45D4-B745-E558CB87F1C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4BFD974-C9F1-4B2B-8CDB-0D9702FB6DFD}" type="slidenum">
              <a:rPr lang="en-US" smtClean="0"/>
              <a:pPr/>
              <a:t>2</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The featureless landscape above Carlsbad Caverns gives little clue of the wondrous sights below, yet looking southwest, the view does offer a key link to its origin. Carlsbad Caverns was formed in the same ancient limestone reef as El Capitan.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B7A97BC-C4B7-44B2-9D7E-2A5C3ADC3218}" type="slidenum">
              <a:rPr lang="en-US" smtClean="0"/>
              <a:pPr/>
              <a:t>20</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In contrast, the deeper reaches of Carlsbad Caverns have a great deal of insoluble muck on the floor.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A3C16AF-E039-41E6-A372-595C18C57092}" type="slidenum">
              <a:rPr lang="en-US" smtClean="0"/>
              <a:pPr/>
              <a:t>21</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Relatively stagnant groundwater also promoted the formation of far more irregular caverns at Carlsbad.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smtClean="0"/>
              <a:t>Additional evidence for the work of sulfuric acid at Carlsbad comes from the presence of endellite which forms from the alteration of clay minerals in an acidic, sulfur-rich environment; and pure sulfur deposits in some parts of the cave. </a:t>
            </a:r>
          </a:p>
        </p:txBody>
      </p:sp>
      <p:sp>
        <p:nvSpPr>
          <p:cNvPr id="83972" name="Slide Number Placeholder 3"/>
          <p:cNvSpPr>
            <a:spLocks noGrp="1"/>
          </p:cNvSpPr>
          <p:nvPr>
            <p:ph type="sldNum" sz="quarter" idx="5"/>
          </p:nvPr>
        </p:nvSpPr>
        <p:spPr>
          <a:noFill/>
        </p:spPr>
        <p:txBody>
          <a:bodyPr/>
          <a:lstStyle/>
          <a:p>
            <a:fld id="{C21A6F79-5AB4-458F-875B-1A04E44CBCB9}"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ADD5902-7D5C-4A9F-87F1-6682B65A25C7}" type="slidenum">
              <a:rPr lang="en-US" smtClean="0"/>
              <a:pPr/>
              <a:t>23</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But the big smoking gun here is the thick layer of gypsum found on the floor of the largest caverns.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582850C-D39F-469D-A50C-B2D06700446F}" type="slidenum">
              <a:rPr lang="en-US" smtClean="0"/>
              <a:pPr/>
              <a:t>24</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Gypsum is calcium sulfate. A sample of gypsum block collected from the Big Room, contained isotopically light sulfur that could not have come from the Castile Formation, but indicates biological activity as would be the case if the sulfur came from oil-derived hydrogen sulfide.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smtClean="0"/>
              <a:t>The chemistry here is pretty straight forward. The same thing happens if you drop a common sea shell (CaCO</a:t>
            </a:r>
            <a:r>
              <a:rPr lang="en-US" baseline="-25000" smtClean="0"/>
              <a:t>3</a:t>
            </a:r>
            <a:r>
              <a:rPr lang="en-US" smtClean="0"/>
              <a:t>) in battery acid (H</a:t>
            </a:r>
            <a:r>
              <a:rPr lang="en-US" baseline="-25000" smtClean="0"/>
              <a:t>2</a:t>
            </a:r>
            <a:r>
              <a:rPr lang="en-US" smtClean="0"/>
              <a:t>SO</a:t>
            </a:r>
            <a:r>
              <a:rPr lang="en-US" baseline="-25000" smtClean="0"/>
              <a:t>4</a:t>
            </a:r>
            <a:r>
              <a:rPr lang="en-US" smtClean="0"/>
              <a:t>). Calcium carbonate, the same compound in “Tums”, neutralizes the acid, leaving water and a residue of gypsum. Gypsum is more common at lower levels because the higher, older deposits are dissolved and re-precipitated at lower levels…</a:t>
            </a:r>
          </a:p>
        </p:txBody>
      </p:sp>
      <p:sp>
        <p:nvSpPr>
          <p:cNvPr id="87044" name="Slide Number Placeholder 3"/>
          <p:cNvSpPr>
            <a:spLocks noGrp="1"/>
          </p:cNvSpPr>
          <p:nvPr>
            <p:ph type="sldNum" sz="quarter" idx="5"/>
          </p:nvPr>
        </p:nvSpPr>
        <p:spPr>
          <a:noFill/>
        </p:spPr>
        <p:txBody>
          <a:bodyPr/>
          <a:lstStyle/>
          <a:p>
            <a:fld id="{E64832E1-3827-4D93-ADB6-9A7729E61983}"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 sometimes as spectacular gypsum stalactites. Note person for scale.</a:t>
            </a:r>
          </a:p>
        </p:txBody>
      </p:sp>
      <p:sp>
        <p:nvSpPr>
          <p:cNvPr id="88068" name="Slide Number Placeholder 3"/>
          <p:cNvSpPr>
            <a:spLocks noGrp="1"/>
          </p:cNvSpPr>
          <p:nvPr>
            <p:ph type="sldNum" sz="quarter" idx="5"/>
          </p:nvPr>
        </p:nvSpPr>
        <p:spPr>
          <a:noFill/>
        </p:spPr>
        <p:txBody>
          <a:bodyPr/>
          <a:lstStyle/>
          <a:p>
            <a:fld id="{BE51B377-0823-4BD0-B42C-F704BA1730F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t>Like the caverns themselves, Carlsbad’s speleothems are extraordinarily large. That’s because the flat terrain above promoted infiltration of rainwater rather than runoff, so relatively deep soils developed in which the decomposition of organic matter produced ample carbon dioxide and carbonic acid. Huge amounts of limestone were dissolved and re-precipitated because the great depth of the caverns required the carbonic acid-rich surface waters to come in contact with a lot of limestone on their way down.</a:t>
            </a:r>
          </a:p>
        </p:txBody>
      </p:sp>
      <p:sp>
        <p:nvSpPr>
          <p:cNvPr id="89092" name="Slide Number Placeholder 3"/>
          <p:cNvSpPr>
            <a:spLocks noGrp="1"/>
          </p:cNvSpPr>
          <p:nvPr>
            <p:ph type="sldNum" sz="quarter" idx="5"/>
          </p:nvPr>
        </p:nvSpPr>
        <p:spPr>
          <a:noFill/>
        </p:spPr>
        <p:txBody>
          <a:bodyPr/>
          <a:lstStyle/>
          <a:p>
            <a:fld id="{D03CE064-507F-4377-974B-0019D360A53F}"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2B056A2-73B2-47A9-9C45-1B9B5D7FF1CF}" type="slidenum">
              <a:rPr lang="en-US" smtClean="0"/>
              <a:pPr/>
              <a:t>28</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Speleothems are classified as to their origin. Dripstone forms from lime-saturated groundwater dripping off the ceilings of the cave. Stalactites like this formation known as “The Chandelier” and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4DF0B6C-A15B-41ED-8741-235C637A4D58}" type="slidenum">
              <a:rPr lang="en-US" smtClean="0"/>
              <a:pPr/>
              <a:t>29</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 those that make up the “Dolls Theater” are dripstone,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smtClean="0"/>
              <a:t>The bulk of the cavern is formed within the massive reef facies of the Capitan Limestone, but some parts occupy the forereef talus facies and back reef Yates and Tansill Formations.</a:t>
            </a:r>
          </a:p>
        </p:txBody>
      </p:sp>
      <p:sp>
        <p:nvSpPr>
          <p:cNvPr id="64516" name="Slide Number Placeholder 3"/>
          <p:cNvSpPr>
            <a:spLocks noGrp="1"/>
          </p:cNvSpPr>
          <p:nvPr>
            <p:ph type="sldNum" sz="quarter" idx="5"/>
          </p:nvPr>
        </p:nvSpPr>
        <p:spPr>
          <a:noFill/>
        </p:spPr>
        <p:txBody>
          <a:bodyPr/>
          <a:lstStyle/>
          <a:p>
            <a:fld id="{E1F91B7C-58C6-4BC4-A0F7-1B4AD6D2716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 as are stalagmites ….</a:t>
            </a:r>
          </a:p>
        </p:txBody>
      </p:sp>
      <p:sp>
        <p:nvSpPr>
          <p:cNvPr id="92164" name="Slide Number Placeholder 3"/>
          <p:cNvSpPr>
            <a:spLocks noGrp="1"/>
          </p:cNvSpPr>
          <p:nvPr>
            <p:ph type="sldNum" sz="quarter" idx="5"/>
          </p:nvPr>
        </p:nvSpPr>
        <p:spPr>
          <a:noFill/>
        </p:spPr>
        <p:txBody>
          <a:bodyPr/>
          <a:lstStyle/>
          <a:p>
            <a:fld id="{B43F0C55-AEB8-4C75-9714-BDAD4FEEA99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2FCF04C-FFDF-4E70-8563-E26F0417BD67}" type="slidenum">
              <a:rPr lang="en-US" smtClean="0"/>
              <a:pPr/>
              <a:t>31</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 like the monumental ones in the Hall of Giants.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7E6D662-9604-4C5C-9F43-EAED491C38B4}" type="slidenum">
              <a:rPr lang="en-US" smtClean="0"/>
              <a:pPr/>
              <a:t>32</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Hall of Giants contains some of the largest stalagmites in the world. Note the people for scale.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4151864-F19F-41D1-AD13-EB25867BEBF6}" type="slidenum">
              <a:rPr lang="en-US" smtClean="0"/>
              <a:pPr/>
              <a:t>33</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Variations in the flow rate and amount of dissolved carbonate affect the speleothem’s ultimate form. Dome-like forms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EB536A1-A911-40FB-8C55-4AC6B5BE18E9}" type="slidenum">
              <a:rPr lang="en-US" smtClean="0"/>
              <a:pPr/>
              <a:t>34</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 imply a high flow rate of carbonate-rich water from above,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C24DACF-C7D6-40CF-90D2-593749888199}" type="slidenum">
              <a:rPr lang="en-US" smtClean="0"/>
              <a:pPr/>
              <a:t>35</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whereas long, narrow stalagmites indicate that the solutions were supplied more slowly, but constantly.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6DDA456-3ECB-4F7C-BDC5-5E6ACC5CE748}" type="slidenum">
              <a:rPr lang="en-US" smtClean="0"/>
              <a:pPr/>
              <a:t>36</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Stalagmites often take statue-like forms for which our imagination finds likenesses.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BDE57EA-4DD9-4C87-BA94-FA3206A6DFCF}" type="slidenum">
              <a:rPr lang="en-US" smtClean="0"/>
              <a:pPr/>
              <a:t>37</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Some are delightful,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4162A46-2FBF-49FA-BC44-DB017BB72C07}" type="slidenum">
              <a:rPr lang="en-US" smtClean="0"/>
              <a:pPr/>
              <a:t>38</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 others border on the macabre. This formation was once known as “The Klansman” but that’s been replaced by the more PC title – “The Guardian”. Can you imagine the willies the pioneering spelunkers got when they first shone light on this thing!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F0AF250-7B21-4125-B209-AA3E953CCF1D}" type="slidenum">
              <a:rPr lang="en-US" smtClean="0"/>
              <a:pPr/>
              <a:t>39</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Once stalactites and stalagmites join into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2310157-0C8D-42CD-B5FC-D762B585F151}" type="slidenum">
              <a:rPr lang="en-US" smtClean="0"/>
              <a:pPr/>
              <a:t>4</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Near the entrance to Carlsbad Caverns you can see the bedded siltstone and limestone of the Tansill Formation.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F2C27F0-B828-4016-BE0D-5986E545E38C}" type="slidenum">
              <a:rPr lang="en-US" smtClean="0"/>
              <a:pPr/>
              <a:t>40</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 columns, dripping water no longer plays a role in their formation. Columns are therefore classified as flowstone.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t>The intricate tiers on these columns formed when they where still stalagmites (and therefore dripstone) by drip splash. Flowstone would eventually cover these formations if they were still active.</a:t>
            </a:r>
          </a:p>
        </p:txBody>
      </p:sp>
      <p:sp>
        <p:nvSpPr>
          <p:cNvPr id="103428" name="Slide Number Placeholder 3"/>
          <p:cNvSpPr>
            <a:spLocks noGrp="1"/>
          </p:cNvSpPr>
          <p:nvPr>
            <p:ph type="sldNum" sz="quarter" idx="5"/>
          </p:nvPr>
        </p:nvSpPr>
        <p:spPr>
          <a:noFill/>
        </p:spPr>
        <p:txBody>
          <a:bodyPr/>
          <a:lstStyle/>
          <a:p>
            <a:fld id="{3ED09301-D6A0-41C4-A49A-2F19A8671BED}"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CB8605A-1294-403F-8C3B-A3D493E84245}" type="slidenum">
              <a:rPr lang="en-US" smtClean="0"/>
              <a:pPr/>
              <a:t>42</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Draperies form when water flows across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724A118-3EE7-4E18-9805-14841F3DFE51}" type="slidenum">
              <a:rPr lang="en-US" smtClean="0"/>
              <a:pPr/>
              <a:t>43</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 sloping cave ceilings.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smtClean="0"/>
              <a:t>Draperies are perhaps the most aesthetically pleasing flowstones, …</a:t>
            </a:r>
          </a:p>
        </p:txBody>
      </p:sp>
      <p:sp>
        <p:nvSpPr>
          <p:cNvPr id="106500" name="Slide Number Placeholder 3"/>
          <p:cNvSpPr>
            <a:spLocks noGrp="1"/>
          </p:cNvSpPr>
          <p:nvPr>
            <p:ph type="sldNum" sz="quarter" idx="5"/>
          </p:nvPr>
        </p:nvSpPr>
        <p:spPr>
          <a:noFill/>
        </p:spPr>
        <p:txBody>
          <a:bodyPr/>
          <a:lstStyle/>
          <a:p>
            <a:fld id="{AE0AC417-5E2D-4AE4-802B-F23EFCC06EE4}"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B31D0DD-324B-486E-8736-C384A0B5F27D}" type="slidenum">
              <a:rPr lang="en-US" smtClean="0"/>
              <a:pPr/>
              <a:t>45</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 but the largest occur on the walls and floors of the cave.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1E73C72-33AA-457D-9F6F-B1F47AE1B7E9}" type="slidenum">
              <a:rPr lang="en-US" smtClean="0"/>
              <a:pPr/>
              <a:t>46</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One of the most common speleothems is popcorn. Neither flowstone nor dripstone, popcorn instead forms where air flows across saturated surfaces, resulting in evaporation and precipitation of carbonate. Capillary action keeps replacing the evaporated water so the formations can become quite thick.</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5E7709E-C195-4BB8-9F94-3AAEF3CFD4D2}" type="slidenum">
              <a:rPr lang="en-US" smtClean="0"/>
              <a:pPr/>
              <a:t>47</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That evaporation was involved in the formation of popcorn is evidenced by the accumulation of thicker popcorn on the windward side of formations.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F03292E-B489-4056-8B96-249736501A80}" type="slidenum">
              <a:rPr lang="en-US" smtClean="0"/>
              <a:pPr/>
              <a:t>48</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Right at the water table…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59AFB56-34D5-42F9-B3A6-7CD5C9C0E9A2}" type="slidenum">
              <a:rPr lang="en-US" smtClean="0"/>
              <a:pPr/>
              <a:t>49</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 shelf-like rimstone forms because that’s where carbon dioxide comes out of solution. You can tell that the water table was once higher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A411A80-07C6-4032-AA31-381202EB5646}" type="slidenum">
              <a:rPr lang="en-US" smtClean="0"/>
              <a:pPr/>
              <a:t>5</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The natural entrance to the cavern formed by the collapse of the cavern’s roof when the water table lowered and  the buoyant force that helped support the roof was reduced. The bulk of the cavern formed while no connection to the surface existed.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923A470-ED30-4C44-A006-5D3A91D061F3}" type="slidenum">
              <a:rPr lang="en-US" smtClean="0"/>
              <a:pPr/>
              <a:t>50</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Rimstone adds a pleasing horizontal counterpoint to the verticalness  of most speleothems.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87A2744-EFFC-4A60-A90E-AB33B0C2E47D}" type="slidenum">
              <a:rPr lang="en-US" smtClean="0"/>
              <a:pPr/>
              <a:t>51</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There are many, many other kinds of formations at Carlsbad, but the “Bashful Elephant” says it’s time to go now, so we’ll leave the rest for you to see in person.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EDB8B40-ADC3-4747-8667-C567E1AD2098}" type="slidenum">
              <a:rPr lang="en-US" smtClean="0"/>
              <a:pPr/>
              <a:t>52</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Carlsbad Caverns 24 DBH Bat guano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89272E1-E2BE-4DCE-9F43-46441CD75D4A}" type="slidenum">
              <a:rPr lang="en-US" smtClean="0"/>
              <a:pPr/>
              <a:t>53</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guano slauterhouseCan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B7EC983-1638-4ED6-B2AA-CDC92278C958}" type="slidenum">
              <a:rPr lang="en-US" smtClean="0"/>
              <a:pPr/>
              <a:t>54</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Carlsbad Caverns 24 DBH Bat guano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048F95F-40B5-4257-9B2B-B888430200EA}" type="slidenum">
              <a:rPr lang="en-US" smtClean="0"/>
              <a:pPr/>
              <a:t>56</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Carlsbad Caverns 18 DBH Siltstone between limestones in roadcut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7DA23D0-FEB3-4B3A-85D9-112D4D8FFBAF}" type="slidenum">
              <a:rPr lang="en-US" smtClean="0"/>
              <a:pPr/>
              <a:t>57</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2696E7A-68C0-4E42-B06D-757D7C802BB6}" type="slidenum">
              <a:rPr lang="en-US" smtClean="0"/>
              <a:pPr/>
              <a:t>58</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Monarch column is one of the world’s tallest.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7DD3118-47AA-4ACF-83FB-02957038A139}" type="slidenum">
              <a:rPr lang="en-US" smtClean="0"/>
              <a:pPr/>
              <a:t>6</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Winding ones way down the main corridor entrance you can see many places where the roof has collapsed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341225C-6128-4875-A9E6-F202E0EFEA5E}" type="slidenum">
              <a:rPr lang="en-US" smtClean="0"/>
              <a:pPr/>
              <a:t>7</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 and left massive debris piles on the floor.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6935A7-6A31-4B23-A309-40DA612E7C57}" type="slidenum">
              <a:rPr lang="en-US" smtClean="0"/>
              <a:pPr/>
              <a:t>8</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The largest single roof fragment is Iceberg Rock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t>… at the bottom of the Main Corridor some 600 feet below the surface. At that depth the cavern really opens up laterally as this was probably near the water table when the bulk of the cave was eroded.</a:t>
            </a:r>
          </a:p>
        </p:txBody>
      </p:sp>
      <p:sp>
        <p:nvSpPr>
          <p:cNvPr id="70660" name="Slide Number Placeholder 3"/>
          <p:cNvSpPr>
            <a:spLocks noGrp="1"/>
          </p:cNvSpPr>
          <p:nvPr>
            <p:ph type="sldNum" sz="quarter" idx="5"/>
          </p:nvPr>
        </p:nvSpPr>
        <p:spPr>
          <a:noFill/>
        </p:spPr>
        <p:txBody>
          <a:bodyPr/>
          <a:lstStyle/>
          <a:p>
            <a:fld id="{CA640A3D-BE96-4243-920E-0FE961E6366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267038-2AF8-4457-A123-CEBC788A7E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26650A-F742-488E-AFF9-3291249E18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DDC00-1591-4B43-A2BF-BCB86E7C22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90372-036D-447F-9F39-BBBB142589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320AA8-FF34-4D05-89CC-8A247E2E80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106E6-FDD9-4F57-890D-0EFFA30BC7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D787CB-3AE2-4DB8-9FE6-6351C140D7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A1E345-B4C6-4FC0-A83E-8974879DA4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ED032D-6156-4639-9C26-CA57548572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AD4E81-BA86-488B-9684-B5A9F5495A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792A80-F655-42D6-AB60-CB91587DFB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012DD507-FAA9-432E-89AC-24FC97A27C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_temple_o_sun_h"/>
          <p:cNvPicPr>
            <a:picLocks noChangeAspect="1" noChangeArrowheads="1"/>
          </p:cNvPicPr>
          <p:nvPr/>
        </p:nvPicPr>
        <p:blipFill>
          <a:blip r:embed="rId3"/>
          <a:srcRect/>
          <a:stretch>
            <a:fillRect/>
          </a:stretch>
        </p:blipFill>
        <p:spPr bwMode="auto">
          <a:xfrm>
            <a:off x="0" y="0"/>
            <a:ext cx="104394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Freeform 5"/>
          <p:cNvSpPr>
            <a:spLocks noChangeArrowheads="1"/>
          </p:cNvSpPr>
          <p:nvPr/>
        </p:nvSpPr>
        <p:spPr bwMode="auto">
          <a:xfrm>
            <a:off x="1052513" y="111125"/>
            <a:ext cx="7005637" cy="5048250"/>
          </a:xfrm>
          <a:custGeom>
            <a:avLst/>
            <a:gdLst>
              <a:gd name="T0" fmla="*/ 0 w 6091881"/>
              <a:gd name="T1" fmla="*/ 0 h 4053016"/>
              <a:gd name="T2" fmla="*/ 32873 w 6091881"/>
              <a:gd name="T3" fmla="*/ 18737765 h 4053016"/>
              <a:gd name="T4" fmla="*/ 16205585 w 6091881"/>
              <a:gd name="T5" fmla="*/ 18852725 h 4053016"/>
              <a:gd name="T6" fmla="*/ 16139833 w 6091881"/>
              <a:gd name="T7" fmla="*/ 0 h 4053016"/>
              <a:gd name="T8" fmla="*/ 0 w 6091881"/>
              <a:gd name="T9" fmla="*/ 0 h 4053016"/>
              <a:gd name="T10" fmla="*/ 0 60000 65536"/>
              <a:gd name="T11" fmla="*/ 0 60000 65536"/>
              <a:gd name="T12" fmla="*/ 0 60000 65536"/>
              <a:gd name="T13" fmla="*/ 0 60000 65536"/>
              <a:gd name="T14" fmla="*/ 0 60000 65536"/>
              <a:gd name="T15" fmla="*/ 0 w 6091881"/>
              <a:gd name="T16" fmla="*/ 0 h 4053016"/>
              <a:gd name="T17" fmla="*/ 6091881 w 6091881"/>
              <a:gd name="T18" fmla="*/ 4053016 h 4053016"/>
            </a:gdLst>
            <a:ahLst/>
            <a:cxnLst>
              <a:cxn ang="T10">
                <a:pos x="T0" y="T1"/>
              </a:cxn>
              <a:cxn ang="T11">
                <a:pos x="T2" y="T3"/>
              </a:cxn>
              <a:cxn ang="T12">
                <a:pos x="T4" y="T5"/>
              </a:cxn>
              <a:cxn ang="T13">
                <a:pos x="T6" y="T7"/>
              </a:cxn>
              <a:cxn ang="T14">
                <a:pos x="T8" y="T9"/>
              </a:cxn>
            </a:cxnLst>
            <a:rect l="T15" t="T16" r="T17" b="T18"/>
            <a:pathLst>
              <a:path w="6091881" h="4053016">
                <a:moveTo>
                  <a:pt x="0" y="0"/>
                </a:moveTo>
                <a:lnTo>
                  <a:pt x="12357" y="4028303"/>
                </a:lnTo>
                <a:lnTo>
                  <a:pt x="6091881" y="4053016"/>
                </a:lnTo>
                <a:lnTo>
                  <a:pt x="6067167" y="0"/>
                </a:lnTo>
                <a:lnTo>
                  <a:pt x="0" y="0"/>
                </a:lnTo>
                <a:close/>
              </a:path>
            </a:pathLst>
          </a:custGeom>
          <a:noFill/>
          <a:ln w="50800" algn="ctr">
            <a:solidFill>
              <a:schemeClr val="tx1"/>
            </a:solidFill>
            <a:round/>
            <a:headEnd/>
            <a:tailEnd/>
          </a:ln>
        </p:spPr>
        <p:txBody>
          <a:bodyPr/>
          <a:lstStyle/>
          <a:p>
            <a:endParaRPr lang="en-US"/>
          </a:p>
        </p:txBody>
      </p:sp>
      <p:sp>
        <p:nvSpPr>
          <p:cNvPr id="11267" name="Freeform 6"/>
          <p:cNvSpPr>
            <a:spLocks noChangeArrowheads="1"/>
          </p:cNvSpPr>
          <p:nvPr/>
        </p:nvSpPr>
        <p:spPr bwMode="auto">
          <a:xfrm>
            <a:off x="1039813" y="704850"/>
            <a:ext cx="7018337" cy="4454525"/>
          </a:xfrm>
          <a:custGeom>
            <a:avLst/>
            <a:gdLst>
              <a:gd name="T0" fmla="*/ 0 w 6104238"/>
              <a:gd name="T1" fmla="*/ 491119 h 3657600"/>
              <a:gd name="T2" fmla="*/ 295383 w 6104238"/>
              <a:gd name="T3" fmla="*/ 245559 h 3657600"/>
              <a:gd name="T4" fmla="*/ 656407 w 6104238"/>
              <a:gd name="T5" fmla="*/ 245559 h 3657600"/>
              <a:gd name="T6" fmla="*/ 1181530 w 6104238"/>
              <a:gd name="T7" fmla="*/ 442005 h 3657600"/>
              <a:gd name="T8" fmla="*/ 1509737 w 6104238"/>
              <a:gd name="T9" fmla="*/ 442005 h 3657600"/>
              <a:gd name="T10" fmla="*/ 2494348 w 6104238"/>
              <a:gd name="T11" fmla="*/ 343781 h 3657600"/>
              <a:gd name="T12" fmla="*/ 3971264 w 6104238"/>
              <a:gd name="T13" fmla="*/ 245559 h 3657600"/>
              <a:gd name="T14" fmla="*/ 4824585 w 6104238"/>
              <a:gd name="T15" fmla="*/ 196447 h 3657600"/>
              <a:gd name="T16" fmla="*/ 6367138 w 6104238"/>
              <a:gd name="T17" fmla="*/ 196447 h 3657600"/>
              <a:gd name="T18" fmla="*/ 9288142 w 6104238"/>
              <a:gd name="T19" fmla="*/ 147336 h 3657600"/>
              <a:gd name="T20" fmla="*/ 10371212 w 6104238"/>
              <a:gd name="T21" fmla="*/ 196447 h 3657600"/>
              <a:gd name="T22" fmla="*/ 10732242 w 6104238"/>
              <a:gd name="T23" fmla="*/ 294673 h 3657600"/>
              <a:gd name="T24" fmla="*/ 11257374 w 6104238"/>
              <a:gd name="T25" fmla="*/ 294673 h 3657600"/>
              <a:gd name="T26" fmla="*/ 11651213 w 6104238"/>
              <a:gd name="T27" fmla="*/ 0 h 3657600"/>
              <a:gd name="T28" fmla="*/ 13029660 w 6104238"/>
              <a:gd name="T29" fmla="*/ 49114 h 3657600"/>
              <a:gd name="T30" fmla="*/ 14440935 w 6104238"/>
              <a:gd name="T31" fmla="*/ 49114 h 3657600"/>
              <a:gd name="T32" fmla="*/ 14867592 w 6104238"/>
              <a:gd name="T33" fmla="*/ 196447 h 3657600"/>
              <a:gd name="T34" fmla="*/ 15491188 w 6104238"/>
              <a:gd name="T35" fmla="*/ 49114 h 3657600"/>
              <a:gd name="T36" fmla="*/ 16147584 w 6104238"/>
              <a:gd name="T37" fmla="*/ 147336 h 3657600"/>
              <a:gd name="T38" fmla="*/ 16213221 w 6104238"/>
              <a:gd name="T39" fmla="*/ 14536952 h 3657600"/>
              <a:gd name="T40" fmla="*/ 32822 w 6104238"/>
              <a:gd name="T41" fmla="*/ 14487847 h 3657600"/>
              <a:gd name="T42" fmla="*/ 0 w 6104238"/>
              <a:gd name="T43" fmla="*/ 491119 h 3657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04238"/>
              <a:gd name="T67" fmla="*/ 0 h 3657600"/>
              <a:gd name="T68" fmla="*/ 6104238 w 6104238"/>
              <a:gd name="T69" fmla="*/ 3657600 h 3657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04238" h="3657600">
                <a:moveTo>
                  <a:pt x="0" y="123568"/>
                </a:moveTo>
                <a:cubicBezTo>
                  <a:pt x="102347" y="59601"/>
                  <a:pt x="59996" y="61784"/>
                  <a:pt x="111211" y="61784"/>
                </a:cubicBezTo>
                <a:lnTo>
                  <a:pt x="247135" y="61784"/>
                </a:lnTo>
                <a:lnTo>
                  <a:pt x="444843" y="111211"/>
                </a:lnTo>
                <a:lnTo>
                  <a:pt x="568411" y="111211"/>
                </a:lnTo>
                <a:cubicBezTo>
                  <a:pt x="932578" y="98653"/>
                  <a:pt x="842240" y="183364"/>
                  <a:pt x="939114" y="86498"/>
                </a:cubicBezTo>
                <a:lnTo>
                  <a:pt x="1495168" y="61784"/>
                </a:lnTo>
                <a:cubicBezTo>
                  <a:pt x="1602253" y="57501"/>
                  <a:pt x="1709272" y="49427"/>
                  <a:pt x="1816443" y="49427"/>
                </a:cubicBezTo>
                <a:lnTo>
                  <a:pt x="2397211" y="49427"/>
                </a:lnTo>
                <a:lnTo>
                  <a:pt x="3496962" y="37071"/>
                </a:lnTo>
                <a:lnTo>
                  <a:pt x="3904735" y="49427"/>
                </a:lnTo>
                <a:cubicBezTo>
                  <a:pt x="4032342" y="74949"/>
                  <a:pt x="3986298" y="74141"/>
                  <a:pt x="4040660" y="74141"/>
                </a:cubicBezTo>
                <a:lnTo>
                  <a:pt x="4238368" y="74141"/>
                </a:lnTo>
                <a:lnTo>
                  <a:pt x="4386649" y="0"/>
                </a:lnTo>
                <a:lnTo>
                  <a:pt x="4905633" y="12357"/>
                </a:lnTo>
                <a:lnTo>
                  <a:pt x="5436973" y="12357"/>
                </a:lnTo>
                <a:lnTo>
                  <a:pt x="5597611" y="49427"/>
                </a:lnTo>
                <a:lnTo>
                  <a:pt x="5832389" y="12357"/>
                </a:lnTo>
                <a:lnTo>
                  <a:pt x="6079524" y="37071"/>
                </a:lnTo>
                <a:lnTo>
                  <a:pt x="6104238" y="3657600"/>
                </a:lnTo>
                <a:lnTo>
                  <a:pt x="12357" y="3645244"/>
                </a:lnTo>
                <a:lnTo>
                  <a:pt x="0" y="123568"/>
                </a:lnTo>
                <a:close/>
              </a:path>
            </a:pathLst>
          </a:custGeom>
          <a:solidFill>
            <a:schemeClr val="bg2">
              <a:alpha val="50195"/>
            </a:schemeClr>
          </a:solidFill>
          <a:ln w="9525" algn="ctr">
            <a:solidFill>
              <a:schemeClr val="tx1"/>
            </a:solidFill>
            <a:round/>
            <a:headEnd/>
            <a:tailEnd/>
          </a:ln>
        </p:spPr>
        <p:txBody>
          <a:bodyPr/>
          <a:lstStyle/>
          <a:p>
            <a:endParaRPr lang="en-US"/>
          </a:p>
        </p:txBody>
      </p:sp>
      <p:sp>
        <p:nvSpPr>
          <p:cNvPr id="9" name="Freeform 8"/>
          <p:cNvSpPr/>
          <p:nvPr/>
        </p:nvSpPr>
        <p:spPr bwMode="auto">
          <a:xfrm>
            <a:off x="1052513" y="1012825"/>
            <a:ext cx="3348037" cy="1860550"/>
          </a:xfrm>
          <a:custGeom>
            <a:avLst/>
            <a:gdLst>
              <a:gd name="connsiteX0" fmla="*/ 296562 w 3225113"/>
              <a:gd name="connsiteY0" fmla="*/ 1977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816443 w 3225113"/>
              <a:gd name="connsiteY65" fmla="*/ 457200 h 1471682"/>
              <a:gd name="connsiteX0" fmla="*/ 296562 w 3225113"/>
              <a:gd name="connsiteY0" fmla="*/ 197708 h 1471682"/>
              <a:gd name="connsiteX1" fmla="*/ 345989 w 3225113"/>
              <a:gd name="connsiteY1" fmla="*/ 3768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816443 w 3225113"/>
              <a:gd name="connsiteY65" fmla="*/ 457200 h 1471682"/>
              <a:gd name="connsiteX0" fmla="*/ 296562 w 3225113"/>
              <a:gd name="connsiteY0" fmla="*/ 197708 h 1471682"/>
              <a:gd name="connsiteX1" fmla="*/ 345989 w 3225113"/>
              <a:gd name="connsiteY1" fmla="*/ 3768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296562 w 3225113"/>
              <a:gd name="connsiteY0" fmla="*/ 1977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597243 w 3225113"/>
              <a:gd name="connsiteY65"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049981 w 3225113"/>
              <a:gd name="connsiteY65" fmla="*/ 522588 h 1471682"/>
              <a:gd name="connsiteX66" fmla="*/ 597243 w 3225113"/>
              <a:gd name="connsiteY66"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509584 w 3225113"/>
              <a:gd name="connsiteY64" fmla="*/ 444843 h 1471682"/>
              <a:gd name="connsiteX65" fmla="*/ 1049981 w 3225113"/>
              <a:gd name="connsiteY65" fmla="*/ 522588 h 1471682"/>
              <a:gd name="connsiteX66" fmla="*/ 597243 w 3225113"/>
              <a:gd name="connsiteY66"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509584 w 3225113"/>
              <a:gd name="connsiteY64" fmla="*/ 444843 h 1471682"/>
              <a:gd name="connsiteX65" fmla="*/ 1049981 w 3225113"/>
              <a:gd name="connsiteY65" fmla="*/ 522588 h 1471682"/>
              <a:gd name="connsiteX66" fmla="*/ 444843 w 3225113"/>
              <a:gd name="connsiteY66" fmla="*/ 381000 h 14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25113" h="1471682">
                <a:moveTo>
                  <a:pt x="448962" y="350108"/>
                </a:moveTo>
                <a:lnTo>
                  <a:pt x="345989" y="148281"/>
                </a:lnTo>
                <a:lnTo>
                  <a:pt x="506627" y="123568"/>
                </a:lnTo>
                <a:lnTo>
                  <a:pt x="691978" y="172995"/>
                </a:lnTo>
                <a:cubicBezTo>
                  <a:pt x="844322" y="198385"/>
                  <a:pt x="790150" y="197708"/>
                  <a:pt x="852616" y="197708"/>
                </a:cubicBezTo>
                <a:lnTo>
                  <a:pt x="1050324" y="259492"/>
                </a:lnTo>
                <a:lnTo>
                  <a:pt x="1297459" y="197708"/>
                </a:lnTo>
                <a:lnTo>
                  <a:pt x="1519881" y="197708"/>
                </a:lnTo>
                <a:lnTo>
                  <a:pt x="1680519" y="247135"/>
                </a:lnTo>
                <a:lnTo>
                  <a:pt x="1878227" y="247135"/>
                </a:lnTo>
                <a:lnTo>
                  <a:pt x="2026508" y="222422"/>
                </a:lnTo>
                <a:lnTo>
                  <a:pt x="2310713" y="172995"/>
                </a:lnTo>
                <a:cubicBezTo>
                  <a:pt x="2462553" y="84422"/>
                  <a:pt x="2401773" y="86497"/>
                  <a:pt x="2471351" y="86497"/>
                </a:cubicBezTo>
                <a:lnTo>
                  <a:pt x="2730843" y="0"/>
                </a:lnTo>
                <a:lnTo>
                  <a:pt x="2953265" y="37070"/>
                </a:lnTo>
                <a:lnTo>
                  <a:pt x="3064476" y="49427"/>
                </a:lnTo>
                <a:lnTo>
                  <a:pt x="3188043" y="86497"/>
                </a:lnTo>
                <a:lnTo>
                  <a:pt x="3225113" y="148281"/>
                </a:lnTo>
                <a:lnTo>
                  <a:pt x="3188043" y="259492"/>
                </a:lnTo>
                <a:cubicBezTo>
                  <a:pt x="3123622" y="336797"/>
                  <a:pt x="3126259" y="301463"/>
                  <a:pt x="3126259" y="345989"/>
                </a:cubicBezTo>
                <a:lnTo>
                  <a:pt x="3101546" y="444843"/>
                </a:lnTo>
                <a:cubicBezTo>
                  <a:pt x="2962434" y="558662"/>
                  <a:pt x="3024163" y="556054"/>
                  <a:pt x="2953265" y="556054"/>
                </a:cubicBezTo>
                <a:cubicBezTo>
                  <a:pt x="2714456" y="505779"/>
                  <a:pt x="2798461" y="506627"/>
                  <a:pt x="2706130" y="506627"/>
                </a:cubicBezTo>
                <a:lnTo>
                  <a:pt x="2533135" y="506627"/>
                </a:lnTo>
                <a:cubicBezTo>
                  <a:pt x="2428501" y="519707"/>
                  <a:pt x="2457762" y="495503"/>
                  <a:pt x="2421924" y="531341"/>
                </a:cubicBezTo>
                <a:cubicBezTo>
                  <a:pt x="2344620" y="595761"/>
                  <a:pt x="2347784" y="560955"/>
                  <a:pt x="2347784" y="605481"/>
                </a:cubicBezTo>
                <a:cubicBezTo>
                  <a:pt x="2309954" y="807237"/>
                  <a:pt x="2310713" y="736138"/>
                  <a:pt x="2310713" y="815546"/>
                </a:cubicBezTo>
                <a:cubicBezTo>
                  <a:pt x="2336164" y="955523"/>
                  <a:pt x="2381478" y="951470"/>
                  <a:pt x="2323070" y="951470"/>
                </a:cubicBezTo>
                <a:cubicBezTo>
                  <a:pt x="2220359" y="989987"/>
                  <a:pt x="2259408" y="988541"/>
                  <a:pt x="2211859" y="988541"/>
                </a:cubicBezTo>
                <a:cubicBezTo>
                  <a:pt x="2198921" y="1079116"/>
                  <a:pt x="2199503" y="1045913"/>
                  <a:pt x="2199503" y="1087395"/>
                </a:cubicBezTo>
                <a:lnTo>
                  <a:pt x="2125362" y="1099752"/>
                </a:lnTo>
                <a:cubicBezTo>
                  <a:pt x="2034787" y="1112690"/>
                  <a:pt x="2038865" y="1082983"/>
                  <a:pt x="2038865" y="1124465"/>
                </a:cubicBezTo>
                <a:cubicBezTo>
                  <a:pt x="1973994" y="1228259"/>
                  <a:pt x="2004558" y="1195842"/>
                  <a:pt x="1964724" y="1235676"/>
                </a:cubicBezTo>
                <a:lnTo>
                  <a:pt x="1841157" y="1309816"/>
                </a:lnTo>
                <a:cubicBezTo>
                  <a:pt x="1740018" y="1461524"/>
                  <a:pt x="1801707" y="1458097"/>
                  <a:pt x="1729946" y="1458097"/>
                </a:cubicBezTo>
                <a:lnTo>
                  <a:pt x="1445740" y="1408670"/>
                </a:lnTo>
                <a:cubicBezTo>
                  <a:pt x="1244101" y="1471682"/>
                  <a:pt x="1317078" y="1470454"/>
                  <a:pt x="1235676" y="1470454"/>
                </a:cubicBezTo>
                <a:cubicBezTo>
                  <a:pt x="1046285" y="1432576"/>
                  <a:pt x="1113332" y="1433384"/>
                  <a:pt x="1037967" y="1433384"/>
                </a:cubicBezTo>
                <a:lnTo>
                  <a:pt x="889686" y="1421027"/>
                </a:lnTo>
                <a:lnTo>
                  <a:pt x="766119" y="1421027"/>
                </a:lnTo>
                <a:cubicBezTo>
                  <a:pt x="638453" y="1433794"/>
                  <a:pt x="683946" y="1433384"/>
                  <a:pt x="630195" y="1433384"/>
                </a:cubicBezTo>
                <a:cubicBezTo>
                  <a:pt x="453321" y="1370215"/>
                  <a:pt x="518432" y="1371600"/>
                  <a:pt x="444843" y="1371600"/>
                </a:cubicBezTo>
                <a:cubicBezTo>
                  <a:pt x="317452" y="1320643"/>
                  <a:pt x="365638" y="1322173"/>
                  <a:pt x="308919" y="1322173"/>
                </a:cubicBezTo>
                <a:cubicBezTo>
                  <a:pt x="193800" y="1360546"/>
                  <a:pt x="236784" y="1359243"/>
                  <a:pt x="185351" y="1359243"/>
                </a:cubicBezTo>
                <a:lnTo>
                  <a:pt x="49427" y="1408670"/>
                </a:lnTo>
                <a:lnTo>
                  <a:pt x="0" y="1433384"/>
                </a:lnTo>
                <a:lnTo>
                  <a:pt x="24713" y="1297460"/>
                </a:lnTo>
                <a:lnTo>
                  <a:pt x="271849" y="1186249"/>
                </a:lnTo>
                <a:lnTo>
                  <a:pt x="556054" y="1161535"/>
                </a:lnTo>
                <a:cubicBezTo>
                  <a:pt x="670866" y="1097752"/>
                  <a:pt x="624858" y="1099752"/>
                  <a:pt x="679622" y="1099752"/>
                </a:cubicBezTo>
                <a:cubicBezTo>
                  <a:pt x="819520" y="1137906"/>
                  <a:pt x="768583" y="1136822"/>
                  <a:pt x="827903" y="1136822"/>
                </a:cubicBezTo>
                <a:lnTo>
                  <a:pt x="951470" y="939114"/>
                </a:lnTo>
                <a:lnTo>
                  <a:pt x="1000897" y="902043"/>
                </a:lnTo>
                <a:lnTo>
                  <a:pt x="1075038" y="926757"/>
                </a:lnTo>
                <a:cubicBezTo>
                  <a:pt x="1202550" y="965011"/>
                  <a:pt x="1155602" y="963827"/>
                  <a:pt x="1210962" y="963827"/>
                </a:cubicBezTo>
                <a:lnTo>
                  <a:pt x="1556951" y="976184"/>
                </a:lnTo>
                <a:lnTo>
                  <a:pt x="1655805" y="889687"/>
                </a:lnTo>
                <a:lnTo>
                  <a:pt x="1878227" y="889687"/>
                </a:lnTo>
                <a:lnTo>
                  <a:pt x="1952367" y="852616"/>
                </a:lnTo>
                <a:lnTo>
                  <a:pt x="2038865" y="852616"/>
                </a:lnTo>
                <a:lnTo>
                  <a:pt x="2187146" y="716692"/>
                </a:lnTo>
                <a:cubicBezTo>
                  <a:pt x="2199913" y="589026"/>
                  <a:pt x="2199503" y="634519"/>
                  <a:pt x="2199503" y="580768"/>
                </a:cubicBezTo>
                <a:lnTo>
                  <a:pt x="2137719" y="506627"/>
                </a:lnTo>
                <a:lnTo>
                  <a:pt x="2051222" y="457200"/>
                </a:lnTo>
                <a:lnTo>
                  <a:pt x="1509584" y="444843"/>
                </a:lnTo>
                <a:lnTo>
                  <a:pt x="1049981" y="522588"/>
                </a:lnTo>
                <a:lnTo>
                  <a:pt x="444843" y="381000"/>
                </a:lnTo>
              </a:path>
            </a:pathLst>
          </a:custGeom>
          <a:solidFill>
            <a:schemeClr val="bg1"/>
          </a:solidFill>
          <a:ln w="254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anchor="ctr"/>
          <a:lstStyle/>
          <a:p>
            <a:pPr algn="ctr">
              <a:defRPr/>
            </a:pPr>
            <a:endParaRPr lang="en-US"/>
          </a:p>
        </p:txBody>
      </p:sp>
      <p:sp>
        <p:nvSpPr>
          <p:cNvPr id="11269" name="Freeform 9"/>
          <p:cNvSpPr>
            <a:spLocks noChangeArrowheads="1"/>
          </p:cNvSpPr>
          <p:nvPr/>
        </p:nvSpPr>
        <p:spPr bwMode="auto">
          <a:xfrm>
            <a:off x="4857750" y="892175"/>
            <a:ext cx="3141663" cy="762000"/>
          </a:xfrm>
          <a:custGeom>
            <a:avLst/>
            <a:gdLst>
              <a:gd name="T0" fmla="*/ 1004528 w 2641600"/>
              <a:gd name="T1" fmla="*/ 632979 h 730250"/>
              <a:gd name="T2" fmla="*/ 406086 w 2641600"/>
              <a:gd name="T3" fmla="*/ 615869 h 730250"/>
              <a:gd name="T4" fmla="*/ 128239 w 2641600"/>
              <a:gd name="T5" fmla="*/ 735625 h 730250"/>
              <a:gd name="T6" fmla="*/ 0 w 2641600"/>
              <a:gd name="T7" fmla="*/ 795500 h 730250"/>
              <a:gd name="T8" fmla="*/ 149610 w 2641600"/>
              <a:gd name="T9" fmla="*/ 855379 h 730250"/>
              <a:gd name="T10" fmla="*/ 619812 w 2641600"/>
              <a:gd name="T11" fmla="*/ 881037 h 730250"/>
              <a:gd name="T12" fmla="*/ 1025903 w 2641600"/>
              <a:gd name="T13" fmla="*/ 958021 h 730250"/>
              <a:gd name="T14" fmla="*/ 2308282 w 2641600"/>
              <a:gd name="T15" fmla="*/ 949468 h 730250"/>
              <a:gd name="T16" fmla="*/ 2457892 w 2641600"/>
              <a:gd name="T17" fmla="*/ 932360 h 730250"/>
              <a:gd name="T18" fmla="*/ 3654780 w 2641600"/>
              <a:gd name="T19" fmla="*/ 881037 h 730250"/>
              <a:gd name="T20" fmla="*/ 3975374 w 2641600"/>
              <a:gd name="T21" fmla="*/ 829716 h 730250"/>
              <a:gd name="T22" fmla="*/ 4167731 w 2641600"/>
              <a:gd name="T23" fmla="*/ 872484 h 730250"/>
              <a:gd name="T24" fmla="*/ 4766174 w 2641600"/>
              <a:gd name="T25" fmla="*/ 932360 h 730250"/>
              <a:gd name="T26" fmla="*/ 5150886 w 2641600"/>
              <a:gd name="T27" fmla="*/ 932360 h 730250"/>
              <a:gd name="T28" fmla="*/ 5920313 w 2641600"/>
              <a:gd name="T29" fmla="*/ 983683 h 730250"/>
              <a:gd name="T30" fmla="*/ 6540125 w 2641600"/>
              <a:gd name="T31" fmla="*/ 932360 h 730250"/>
              <a:gd name="T32" fmla="*/ 8634672 w 2641600"/>
              <a:gd name="T33" fmla="*/ 915254 h 730250"/>
              <a:gd name="T34" fmla="*/ 8848404 w 2641600"/>
              <a:gd name="T35" fmla="*/ 958021 h 730250"/>
              <a:gd name="T36" fmla="*/ 8891148 w 2641600"/>
              <a:gd name="T37" fmla="*/ 496119 h 730250"/>
              <a:gd name="T38" fmla="*/ 8613303 w 2641600"/>
              <a:gd name="T39" fmla="*/ 402026 h 730250"/>
              <a:gd name="T40" fmla="*/ 8335453 w 2641600"/>
              <a:gd name="T41" fmla="*/ 282274 h 730250"/>
              <a:gd name="T42" fmla="*/ 8100347 w 2641600"/>
              <a:gd name="T43" fmla="*/ 299382 h 730250"/>
              <a:gd name="T44" fmla="*/ 6497386 w 2641600"/>
              <a:gd name="T45" fmla="*/ 256615 h 730250"/>
              <a:gd name="T46" fmla="*/ 6347772 w 2641600"/>
              <a:gd name="T47" fmla="*/ 325041 h 730250"/>
              <a:gd name="T48" fmla="*/ 5984430 w 2641600"/>
              <a:gd name="T49" fmla="*/ 239505 h 730250"/>
              <a:gd name="T50" fmla="*/ 5685211 w 2641600"/>
              <a:gd name="T51" fmla="*/ 239505 h 730250"/>
              <a:gd name="T52" fmla="*/ 5257748 w 2641600"/>
              <a:gd name="T53" fmla="*/ 153968 h 730250"/>
              <a:gd name="T54" fmla="*/ 4894407 w 2641600"/>
              <a:gd name="T55" fmla="*/ 25661 h 730250"/>
              <a:gd name="T56" fmla="*/ 4702052 w 2641600"/>
              <a:gd name="T57" fmla="*/ 0 h 730250"/>
              <a:gd name="T58" fmla="*/ 4039491 w 2641600"/>
              <a:gd name="T59" fmla="*/ 17107 h 730250"/>
              <a:gd name="T60" fmla="*/ 3804392 w 2641600"/>
              <a:gd name="T61" fmla="*/ 0 h 730250"/>
              <a:gd name="T62" fmla="*/ 3612032 w 2641600"/>
              <a:gd name="T63" fmla="*/ 111198 h 730250"/>
              <a:gd name="T64" fmla="*/ 3419679 w 2641600"/>
              <a:gd name="T65" fmla="*/ 196736 h 730250"/>
              <a:gd name="T66" fmla="*/ 3141830 w 2641600"/>
              <a:gd name="T67" fmla="*/ 265167 h 730250"/>
              <a:gd name="T68" fmla="*/ 2500641 w 2641600"/>
              <a:gd name="T69" fmla="*/ 273721 h 730250"/>
              <a:gd name="T70" fmla="*/ 1773956 w 2641600"/>
              <a:gd name="T71" fmla="*/ 384920 h 730250"/>
              <a:gd name="T72" fmla="*/ 1474735 w 2641600"/>
              <a:gd name="T73" fmla="*/ 487564 h 730250"/>
              <a:gd name="T74" fmla="*/ 1282378 w 2641600"/>
              <a:gd name="T75" fmla="*/ 487564 h 730250"/>
              <a:gd name="T76" fmla="*/ 1132768 w 2641600"/>
              <a:gd name="T77" fmla="*/ 547442 h 730250"/>
              <a:gd name="T78" fmla="*/ 1004528 w 2641600"/>
              <a:gd name="T79" fmla="*/ 632979 h 7302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41600"/>
              <a:gd name="T121" fmla="*/ 0 h 730250"/>
              <a:gd name="T122" fmla="*/ 2641600 w 2641600"/>
              <a:gd name="T123" fmla="*/ 730250 h 7302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41600" h="730250">
                <a:moveTo>
                  <a:pt x="298450" y="469900"/>
                </a:moveTo>
                <a:lnTo>
                  <a:pt x="120650" y="457200"/>
                </a:lnTo>
                <a:lnTo>
                  <a:pt x="38100" y="546100"/>
                </a:lnTo>
                <a:lnTo>
                  <a:pt x="0" y="590550"/>
                </a:lnTo>
                <a:lnTo>
                  <a:pt x="44450" y="635000"/>
                </a:lnTo>
                <a:lnTo>
                  <a:pt x="184150" y="654050"/>
                </a:lnTo>
                <a:lnTo>
                  <a:pt x="304800" y="711200"/>
                </a:lnTo>
                <a:lnTo>
                  <a:pt x="685800" y="704850"/>
                </a:lnTo>
                <a:lnTo>
                  <a:pt x="730250" y="692150"/>
                </a:lnTo>
                <a:lnTo>
                  <a:pt x="1085850" y="654050"/>
                </a:lnTo>
                <a:cubicBezTo>
                  <a:pt x="1176696" y="615116"/>
                  <a:pt x="1142510" y="615950"/>
                  <a:pt x="1181100" y="615950"/>
                </a:cubicBezTo>
                <a:lnTo>
                  <a:pt x="1238250" y="647700"/>
                </a:lnTo>
                <a:lnTo>
                  <a:pt x="1416050" y="692150"/>
                </a:lnTo>
                <a:lnTo>
                  <a:pt x="1530350" y="692150"/>
                </a:lnTo>
                <a:lnTo>
                  <a:pt x="1758950" y="730250"/>
                </a:lnTo>
                <a:lnTo>
                  <a:pt x="1943100" y="692150"/>
                </a:lnTo>
                <a:lnTo>
                  <a:pt x="2565400" y="679450"/>
                </a:lnTo>
                <a:lnTo>
                  <a:pt x="2628900" y="711200"/>
                </a:lnTo>
                <a:lnTo>
                  <a:pt x="2641600" y="368300"/>
                </a:lnTo>
                <a:lnTo>
                  <a:pt x="2559050" y="298450"/>
                </a:lnTo>
                <a:lnTo>
                  <a:pt x="2476500" y="209550"/>
                </a:lnTo>
                <a:cubicBezTo>
                  <a:pt x="2410924" y="222665"/>
                  <a:pt x="2434586" y="222250"/>
                  <a:pt x="2406650" y="222250"/>
                </a:cubicBezTo>
                <a:lnTo>
                  <a:pt x="1930400" y="190500"/>
                </a:lnTo>
                <a:lnTo>
                  <a:pt x="1885950" y="241300"/>
                </a:lnTo>
                <a:lnTo>
                  <a:pt x="1778000" y="177800"/>
                </a:lnTo>
                <a:lnTo>
                  <a:pt x="1689100" y="177800"/>
                </a:lnTo>
                <a:lnTo>
                  <a:pt x="1562100" y="114300"/>
                </a:lnTo>
                <a:lnTo>
                  <a:pt x="1454150" y="19050"/>
                </a:lnTo>
                <a:lnTo>
                  <a:pt x="1397000" y="0"/>
                </a:lnTo>
                <a:lnTo>
                  <a:pt x="1200150" y="12700"/>
                </a:lnTo>
                <a:lnTo>
                  <a:pt x="1130300" y="0"/>
                </a:lnTo>
                <a:cubicBezTo>
                  <a:pt x="1077840" y="78691"/>
                  <a:pt x="1101086" y="54614"/>
                  <a:pt x="1073150" y="82550"/>
                </a:cubicBezTo>
                <a:cubicBezTo>
                  <a:pt x="1014503" y="141197"/>
                  <a:pt x="1016000" y="112759"/>
                  <a:pt x="1016000" y="146050"/>
                </a:cubicBezTo>
                <a:lnTo>
                  <a:pt x="933450" y="196850"/>
                </a:lnTo>
                <a:cubicBezTo>
                  <a:pt x="869952" y="199040"/>
                  <a:pt x="806485" y="203200"/>
                  <a:pt x="742950" y="203200"/>
                </a:cubicBezTo>
                <a:lnTo>
                  <a:pt x="527050" y="285750"/>
                </a:lnTo>
                <a:lnTo>
                  <a:pt x="438150" y="361950"/>
                </a:lnTo>
                <a:lnTo>
                  <a:pt x="381000" y="361950"/>
                </a:lnTo>
                <a:lnTo>
                  <a:pt x="336550" y="406400"/>
                </a:lnTo>
                <a:lnTo>
                  <a:pt x="298450" y="469900"/>
                </a:lnTo>
                <a:close/>
              </a:path>
            </a:pathLst>
          </a:custGeom>
          <a:solidFill>
            <a:schemeClr val="bg1"/>
          </a:solidFill>
          <a:ln w="25400" algn="ctr">
            <a:solidFill>
              <a:schemeClr val="tx1"/>
            </a:solidFill>
            <a:round/>
            <a:headEnd/>
            <a:tailEnd/>
          </a:ln>
        </p:spPr>
        <p:txBody>
          <a:bodyPr/>
          <a:lstStyle/>
          <a:p>
            <a:endParaRPr lang="en-US"/>
          </a:p>
        </p:txBody>
      </p:sp>
      <p:sp>
        <p:nvSpPr>
          <p:cNvPr id="11270" name="Freeform 10"/>
          <p:cNvSpPr>
            <a:spLocks noChangeArrowheads="1"/>
          </p:cNvSpPr>
          <p:nvPr/>
        </p:nvSpPr>
        <p:spPr bwMode="auto">
          <a:xfrm>
            <a:off x="4705350" y="3482975"/>
            <a:ext cx="3351213" cy="622300"/>
          </a:xfrm>
          <a:custGeom>
            <a:avLst/>
            <a:gdLst>
              <a:gd name="T0" fmla="*/ 8830099 w 2851609"/>
              <a:gd name="T1" fmla="*/ 2104036 h 508000"/>
              <a:gd name="T2" fmla="*/ 8790777 w 2851609"/>
              <a:gd name="T3" fmla="*/ 1578024 h 508000"/>
              <a:gd name="T4" fmla="*/ 8515497 w 2851609"/>
              <a:gd name="T5" fmla="*/ 1341320 h 508000"/>
              <a:gd name="T6" fmla="*/ 8456502 w 2851609"/>
              <a:gd name="T7" fmla="*/ 1104619 h 508000"/>
              <a:gd name="T8" fmla="*/ 8397521 w 2851609"/>
              <a:gd name="T9" fmla="*/ 841617 h 508000"/>
              <a:gd name="T10" fmla="*/ 8318868 w 2851609"/>
              <a:gd name="T11" fmla="*/ 552311 h 508000"/>
              <a:gd name="T12" fmla="*/ 8181223 w 2851609"/>
              <a:gd name="T13" fmla="*/ 526011 h 508000"/>
              <a:gd name="T14" fmla="*/ 8023916 w 2851609"/>
              <a:gd name="T15" fmla="*/ 552311 h 508000"/>
              <a:gd name="T16" fmla="*/ 7689651 w 2851609"/>
              <a:gd name="T17" fmla="*/ 289305 h 508000"/>
              <a:gd name="T18" fmla="*/ 7473362 w 2851609"/>
              <a:gd name="T19" fmla="*/ 394509 h 508000"/>
              <a:gd name="T20" fmla="*/ 6608189 w 2851609"/>
              <a:gd name="T21" fmla="*/ 420808 h 508000"/>
              <a:gd name="T22" fmla="*/ 6077290 w 2851609"/>
              <a:gd name="T23" fmla="*/ 184103 h 508000"/>
              <a:gd name="T24" fmla="*/ 5585713 w 2851609"/>
              <a:gd name="T25" fmla="*/ 263005 h 508000"/>
              <a:gd name="T26" fmla="*/ 5192453 w 2851609"/>
              <a:gd name="T27" fmla="*/ 184103 h 508000"/>
              <a:gd name="T28" fmla="*/ 4071665 w 2851609"/>
              <a:gd name="T29" fmla="*/ 184103 h 508000"/>
              <a:gd name="T30" fmla="*/ 3560425 w 2851609"/>
              <a:gd name="T31" fmla="*/ 0 h 508000"/>
              <a:gd name="T32" fmla="*/ 3245819 w 2851609"/>
              <a:gd name="T33" fmla="*/ 0 h 508000"/>
              <a:gd name="T34" fmla="*/ 3029525 w 2851609"/>
              <a:gd name="T35" fmla="*/ 131503 h 508000"/>
              <a:gd name="T36" fmla="*/ 2695254 w 2851609"/>
              <a:gd name="T37" fmla="*/ 236706 h 508000"/>
              <a:gd name="T38" fmla="*/ 2596939 w 2851609"/>
              <a:gd name="T39" fmla="*/ 368207 h 508000"/>
              <a:gd name="T40" fmla="*/ 2105363 w 2851609"/>
              <a:gd name="T41" fmla="*/ 368207 h 508000"/>
              <a:gd name="T42" fmla="*/ 1122212 w 2851609"/>
              <a:gd name="T43" fmla="*/ 289305 h 508000"/>
              <a:gd name="T44" fmla="*/ 748617 w 2851609"/>
              <a:gd name="T45" fmla="*/ 499708 h 508000"/>
              <a:gd name="T46" fmla="*/ 217717 w 2851609"/>
              <a:gd name="T47" fmla="*/ 867915 h 508000"/>
              <a:gd name="T48" fmla="*/ 40749 w 2851609"/>
              <a:gd name="T49" fmla="*/ 1078317 h 508000"/>
              <a:gd name="T50" fmla="*/ 1424 w 2851609"/>
              <a:gd name="T51" fmla="*/ 1341320 h 508000"/>
              <a:gd name="T52" fmla="*/ 257041 w 2851609"/>
              <a:gd name="T53" fmla="*/ 1499126 h 508000"/>
              <a:gd name="T54" fmla="*/ 1102554 w 2851609"/>
              <a:gd name="T55" fmla="*/ 1578024 h 508000"/>
              <a:gd name="T56" fmla="*/ 1790756 w 2851609"/>
              <a:gd name="T57" fmla="*/ 1604325 h 508000"/>
              <a:gd name="T58" fmla="*/ 2400310 w 2851609"/>
              <a:gd name="T59" fmla="*/ 1656929 h 508000"/>
              <a:gd name="T60" fmla="*/ 2675590 w 2851609"/>
              <a:gd name="T61" fmla="*/ 1393922 h 508000"/>
              <a:gd name="T62" fmla="*/ 3363795 w 2851609"/>
              <a:gd name="T63" fmla="*/ 1446522 h 508000"/>
              <a:gd name="T64" fmla="*/ 3442451 w 2851609"/>
              <a:gd name="T65" fmla="*/ 1499126 h 508000"/>
              <a:gd name="T66" fmla="*/ 4032338 w 2851609"/>
              <a:gd name="T67" fmla="*/ 1472826 h 508000"/>
              <a:gd name="T68" fmla="*/ 4464925 w 2851609"/>
              <a:gd name="T69" fmla="*/ 1604325 h 508000"/>
              <a:gd name="T70" fmla="*/ 4917173 w 2851609"/>
              <a:gd name="T71" fmla="*/ 1578024 h 508000"/>
              <a:gd name="T72" fmla="*/ 5723352 w 2851609"/>
              <a:gd name="T73" fmla="*/ 1683229 h 508000"/>
              <a:gd name="T74" fmla="*/ 6431223 w 2851609"/>
              <a:gd name="T75" fmla="*/ 1656929 h 508000"/>
              <a:gd name="T76" fmla="*/ 6863805 w 2851609"/>
              <a:gd name="T77" fmla="*/ 1762127 h 508000"/>
              <a:gd name="T78" fmla="*/ 7375045 w 2851609"/>
              <a:gd name="T79" fmla="*/ 1788430 h 508000"/>
              <a:gd name="T80" fmla="*/ 7709310 w 2851609"/>
              <a:gd name="T81" fmla="*/ 1893635 h 508000"/>
              <a:gd name="T82" fmla="*/ 8122233 w 2851609"/>
              <a:gd name="T83" fmla="*/ 1841031 h 508000"/>
              <a:gd name="T84" fmla="*/ 8141896 w 2851609"/>
              <a:gd name="T85" fmla="*/ 1867329 h 508000"/>
              <a:gd name="T86" fmla="*/ 8200892 w 2851609"/>
              <a:gd name="T87" fmla="*/ 1919933 h 508000"/>
              <a:gd name="T88" fmla="*/ 8535166 w 2851609"/>
              <a:gd name="T89" fmla="*/ 1893635 h 508000"/>
              <a:gd name="T90" fmla="*/ 8830099 w 2851609"/>
              <a:gd name="T91" fmla="*/ 2104036 h 508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51609"/>
              <a:gd name="T139" fmla="*/ 0 h 508000"/>
              <a:gd name="T140" fmla="*/ 2851609 w 2851609"/>
              <a:gd name="T141" fmla="*/ 508000 h 5080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51609" h="508000">
                <a:moveTo>
                  <a:pt x="2851609" y="508000"/>
                </a:moveTo>
                <a:lnTo>
                  <a:pt x="2838909" y="381000"/>
                </a:lnTo>
                <a:lnTo>
                  <a:pt x="2750009" y="323850"/>
                </a:lnTo>
                <a:lnTo>
                  <a:pt x="2730959" y="266700"/>
                </a:lnTo>
                <a:cubicBezTo>
                  <a:pt x="2711240" y="207542"/>
                  <a:pt x="2711909" y="229630"/>
                  <a:pt x="2711909" y="203200"/>
                </a:cubicBezTo>
                <a:lnTo>
                  <a:pt x="2686509" y="133350"/>
                </a:lnTo>
                <a:cubicBezTo>
                  <a:pt x="2646321" y="126652"/>
                  <a:pt x="2661284" y="127000"/>
                  <a:pt x="2642059" y="127000"/>
                </a:cubicBezTo>
                <a:lnTo>
                  <a:pt x="2591259" y="133350"/>
                </a:lnTo>
                <a:cubicBezTo>
                  <a:pt x="2487864" y="68728"/>
                  <a:pt x="2529596" y="69850"/>
                  <a:pt x="2483309" y="69850"/>
                </a:cubicBezTo>
                <a:cubicBezTo>
                  <a:pt x="2417844" y="96036"/>
                  <a:pt x="2442606" y="95250"/>
                  <a:pt x="2413459" y="95250"/>
                </a:cubicBezTo>
                <a:lnTo>
                  <a:pt x="2134059" y="101600"/>
                </a:lnTo>
                <a:lnTo>
                  <a:pt x="1962609" y="44450"/>
                </a:lnTo>
                <a:lnTo>
                  <a:pt x="1803859" y="63500"/>
                </a:lnTo>
                <a:cubicBezTo>
                  <a:pt x="1689656" y="43346"/>
                  <a:pt x="1732448" y="44450"/>
                  <a:pt x="1676859" y="44450"/>
                </a:cubicBezTo>
                <a:lnTo>
                  <a:pt x="1314909" y="44450"/>
                </a:lnTo>
                <a:lnTo>
                  <a:pt x="1149809" y="0"/>
                </a:lnTo>
                <a:lnTo>
                  <a:pt x="1048209" y="0"/>
                </a:lnTo>
                <a:cubicBezTo>
                  <a:pt x="982816" y="32697"/>
                  <a:pt x="1008374" y="31750"/>
                  <a:pt x="978359" y="31750"/>
                </a:cubicBezTo>
                <a:lnTo>
                  <a:pt x="870409" y="57150"/>
                </a:lnTo>
                <a:cubicBezTo>
                  <a:pt x="849181" y="92530"/>
                  <a:pt x="863701" y="88900"/>
                  <a:pt x="838659" y="88900"/>
                </a:cubicBezTo>
                <a:lnTo>
                  <a:pt x="679909" y="88900"/>
                </a:lnTo>
                <a:lnTo>
                  <a:pt x="362409" y="69850"/>
                </a:lnTo>
                <a:lnTo>
                  <a:pt x="241759" y="120650"/>
                </a:lnTo>
                <a:cubicBezTo>
                  <a:pt x="74795" y="210554"/>
                  <a:pt x="139163" y="209550"/>
                  <a:pt x="70309" y="209550"/>
                </a:cubicBezTo>
                <a:cubicBezTo>
                  <a:pt x="11488" y="255300"/>
                  <a:pt x="13159" y="229866"/>
                  <a:pt x="13159" y="260350"/>
                </a:cubicBezTo>
                <a:cubicBezTo>
                  <a:pt x="0" y="319566"/>
                  <a:pt x="459" y="297985"/>
                  <a:pt x="459" y="323850"/>
                </a:cubicBezTo>
                <a:cubicBezTo>
                  <a:pt x="78552" y="362897"/>
                  <a:pt x="48261" y="361950"/>
                  <a:pt x="83009" y="361950"/>
                </a:cubicBezTo>
                <a:cubicBezTo>
                  <a:pt x="174015" y="368450"/>
                  <a:pt x="264821" y="381000"/>
                  <a:pt x="356059" y="381000"/>
                </a:cubicBezTo>
                <a:lnTo>
                  <a:pt x="578309" y="387350"/>
                </a:lnTo>
                <a:cubicBezTo>
                  <a:pt x="777266" y="406604"/>
                  <a:pt x="775159" y="472323"/>
                  <a:pt x="775159" y="400050"/>
                </a:cubicBezTo>
                <a:cubicBezTo>
                  <a:pt x="859387" y="335259"/>
                  <a:pt x="822993" y="336550"/>
                  <a:pt x="864059" y="336550"/>
                </a:cubicBezTo>
                <a:lnTo>
                  <a:pt x="1086309" y="349250"/>
                </a:lnTo>
                <a:lnTo>
                  <a:pt x="1111709" y="361950"/>
                </a:lnTo>
                <a:lnTo>
                  <a:pt x="1302209" y="355600"/>
                </a:lnTo>
                <a:lnTo>
                  <a:pt x="1441909" y="387350"/>
                </a:lnTo>
                <a:cubicBezTo>
                  <a:pt x="1490588" y="385137"/>
                  <a:pt x="1539230" y="381000"/>
                  <a:pt x="1587959" y="381000"/>
                </a:cubicBezTo>
                <a:cubicBezTo>
                  <a:pt x="1674722" y="389676"/>
                  <a:pt x="1761114" y="406400"/>
                  <a:pt x="1848309" y="406400"/>
                </a:cubicBezTo>
                <a:lnTo>
                  <a:pt x="2076909" y="400050"/>
                </a:lnTo>
                <a:cubicBezTo>
                  <a:pt x="2212338" y="425846"/>
                  <a:pt x="2165010" y="425450"/>
                  <a:pt x="2216609" y="425450"/>
                </a:cubicBezTo>
                <a:cubicBezTo>
                  <a:pt x="2373239" y="431976"/>
                  <a:pt x="2318165" y="431800"/>
                  <a:pt x="2381709" y="431800"/>
                </a:cubicBezTo>
                <a:cubicBezTo>
                  <a:pt x="2485362" y="457713"/>
                  <a:pt x="2448400" y="457200"/>
                  <a:pt x="2489659" y="457200"/>
                </a:cubicBezTo>
                <a:cubicBezTo>
                  <a:pt x="2539914" y="448332"/>
                  <a:pt x="2577994" y="426494"/>
                  <a:pt x="2623009" y="444500"/>
                </a:cubicBezTo>
                <a:cubicBezTo>
                  <a:pt x="2625788" y="445612"/>
                  <a:pt x="2627242" y="448733"/>
                  <a:pt x="2629359" y="450850"/>
                </a:cubicBezTo>
                <a:lnTo>
                  <a:pt x="2648409" y="463550"/>
                </a:lnTo>
                <a:cubicBezTo>
                  <a:pt x="2752122" y="457068"/>
                  <a:pt x="2716076" y="457200"/>
                  <a:pt x="2756359" y="457200"/>
                </a:cubicBezTo>
                <a:lnTo>
                  <a:pt x="2851609" y="508000"/>
                </a:lnTo>
                <a:close/>
              </a:path>
            </a:pathLst>
          </a:custGeom>
          <a:solidFill>
            <a:schemeClr val="bg1"/>
          </a:solidFill>
          <a:ln w="25400" algn="ctr">
            <a:solidFill>
              <a:schemeClr val="tx1"/>
            </a:solidFill>
            <a:round/>
            <a:headEnd/>
            <a:tailEnd/>
          </a:ln>
        </p:spPr>
        <p:txBody>
          <a:bodyPr/>
          <a:lstStyle/>
          <a:p>
            <a:endParaRPr lang="en-US"/>
          </a:p>
        </p:txBody>
      </p:sp>
      <p:sp>
        <p:nvSpPr>
          <p:cNvPr id="11271" name="Freeform 11"/>
          <p:cNvSpPr>
            <a:spLocks noChangeArrowheads="1"/>
          </p:cNvSpPr>
          <p:nvPr/>
        </p:nvSpPr>
        <p:spPr bwMode="auto">
          <a:xfrm>
            <a:off x="1085850" y="2111375"/>
            <a:ext cx="6896100" cy="2133600"/>
          </a:xfrm>
          <a:custGeom>
            <a:avLst/>
            <a:gdLst>
              <a:gd name="T0" fmla="*/ 0 w 5463428"/>
              <a:gd name="T1" fmla="*/ 0 h 1701800"/>
              <a:gd name="T2" fmla="*/ 5463428 w 5463428"/>
              <a:gd name="T3" fmla="*/ 1701800 h 1701800"/>
            </a:gdLst>
            <a:ahLst/>
            <a:cxnLst/>
            <a:rect l="T0" t="T1" r="T2" b="T3"/>
            <a:pathLst>
              <a:path w="5463428" h="1701800">
                <a:moveTo>
                  <a:pt x="2819400" y="1543050"/>
                </a:moveTo>
                <a:cubicBezTo>
                  <a:pt x="2767278" y="1608203"/>
                  <a:pt x="2795707" y="1606550"/>
                  <a:pt x="2762250" y="1606550"/>
                </a:cubicBezTo>
                <a:lnTo>
                  <a:pt x="2692400" y="1606550"/>
                </a:lnTo>
                <a:lnTo>
                  <a:pt x="2597150" y="1644650"/>
                </a:lnTo>
                <a:cubicBezTo>
                  <a:pt x="2428050" y="1586115"/>
                  <a:pt x="2490287" y="1587500"/>
                  <a:pt x="2419350" y="1587500"/>
                </a:cubicBezTo>
                <a:cubicBezTo>
                  <a:pt x="2379357" y="1567503"/>
                  <a:pt x="2395449" y="1568450"/>
                  <a:pt x="2374900" y="1568450"/>
                </a:cubicBezTo>
                <a:cubicBezTo>
                  <a:pt x="2295860" y="1594797"/>
                  <a:pt x="2317632" y="1574918"/>
                  <a:pt x="2292350" y="1600200"/>
                </a:cubicBezTo>
                <a:cubicBezTo>
                  <a:pt x="2201457" y="1632662"/>
                  <a:pt x="2234917" y="1631950"/>
                  <a:pt x="2197100" y="1631950"/>
                </a:cubicBezTo>
                <a:lnTo>
                  <a:pt x="2152650" y="1676400"/>
                </a:lnTo>
                <a:lnTo>
                  <a:pt x="2070100" y="1663700"/>
                </a:lnTo>
                <a:cubicBezTo>
                  <a:pt x="1998323" y="1696326"/>
                  <a:pt x="2025826" y="1695450"/>
                  <a:pt x="1993900" y="1695450"/>
                </a:cubicBezTo>
                <a:lnTo>
                  <a:pt x="1911350" y="1701800"/>
                </a:lnTo>
                <a:lnTo>
                  <a:pt x="1835150" y="1619250"/>
                </a:lnTo>
                <a:lnTo>
                  <a:pt x="1638300" y="1593850"/>
                </a:lnTo>
                <a:cubicBezTo>
                  <a:pt x="1547562" y="1542000"/>
                  <a:pt x="1583530" y="1543050"/>
                  <a:pt x="1543050" y="1543050"/>
                </a:cubicBezTo>
                <a:lnTo>
                  <a:pt x="1365250" y="1549400"/>
                </a:lnTo>
                <a:lnTo>
                  <a:pt x="1276350" y="1600200"/>
                </a:lnTo>
                <a:cubicBezTo>
                  <a:pt x="1223561" y="1659587"/>
                  <a:pt x="1243573" y="1639327"/>
                  <a:pt x="1219200" y="1663700"/>
                </a:cubicBezTo>
                <a:lnTo>
                  <a:pt x="1073150" y="1676400"/>
                </a:lnTo>
                <a:cubicBezTo>
                  <a:pt x="889001" y="1680683"/>
                  <a:pt x="704899" y="1689100"/>
                  <a:pt x="520700" y="1689100"/>
                </a:cubicBezTo>
                <a:lnTo>
                  <a:pt x="241300" y="1657350"/>
                </a:lnTo>
                <a:lnTo>
                  <a:pt x="57150" y="1606550"/>
                </a:lnTo>
                <a:lnTo>
                  <a:pt x="0" y="1555750"/>
                </a:lnTo>
                <a:lnTo>
                  <a:pt x="38100" y="1460500"/>
                </a:lnTo>
                <a:cubicBezTo>
                  <a:pt x="133334" y="1467302"/>
                  <a:pt x="97291" y="1466850"/>
                  <a:pt x="146050" y="1466850"/>
                </a:cubicBezTo>
                <a:lnTo>
                  <a:pt x="228600" y="1409700"/>
                </a:lnTo>
                <a:lnTo>
                  <a:pt x="260350" y="1308100"/>
                </a:lnTo>
                <a:cubicBezTo>
                  <a:pt x="273050" y="1276350"/>
                  <a:pt x="282450" y="1243072"/>
                  <a:pt x="298450" y="1212850"/>
                </a:cubicBezTo>
                <a:cubicBezTo>
                  <a:pt x="302021" y="1206105"/>
                  <a:pt x="317500" y="1200150"/>
                  <a:pt x="317500" y="1200150"/>
                </a:cubicBezTo>
                <a:cubicBezTo>
                  <a:pt x="428030" y="1135132"/>
                  <a:pt x="395930" y="1166170"/>
                  <a:pt x="431800" y="1130300"/>
                </a:cubicBezTo>
                <a:cubicBezTo>
                  <a:pt x="533277" y="1110005"/>
                  <a:pt x="494671" y="1111250"/>
                  <a:pt x="546100" y="1111250"/>
                </a:cubicBezTo>
                <a:cubicBezTo>
                  <a:pt x="719631" y="1143385"/>
                  <a:pt x="659428" y="1143000"/>
                  <a:pt x="723900" y="1143000"/>
                </a:cubicBezTo>
                <a:lnTo>
                  <a:pt x="1028700" y="1143000"/>
                </a:lnTo>
                <a:cubicBezTo>
                  <a:pt x="1197984" y="1116956"/>
                  <a:pt x="1138119" y="1117600"/>
                  <a:pt x="1206500" y="1117600"/>
                </a:cubicBezTo>
                <a:cubicBezTo>
                  <a:pt x="1316563" y="1113284"/>
                  <a:pt x="1426552" y="1104900"/>
                  <a:pt x="1536700" y="1104900"/>
                </a:cubicBezTo>
                <a:lnTo>
                  <a:pt x="1689100" y="1104900"/>
                </a:lnTo>
                <a:cubicBezTo>
                  <a:pt x="1857927" y="1195807"/>
                  <a:pt x="1791696" y="1193800"/>
                  <a:pt x="1866900" y="1193800"/>
                </a:cubicBezTo>
                <a:cubicBezTo>
                  <a:pt x="2106077" y="1206728"/>
                  <a:pt x="2023419" y="1206500"/>
                  <a:pt x="2114550" y="1206500"/>
                </a:cubicBezTo>
                <a:lnTo>
                  <a:pt x="2260600" y="1212850"/>
                </a:lnTo>
                <a:cubicBezTo>
                  <a:pt x="2378398" y="1049241"/>
                  <a:pt x="2328793" y="1100207"/>
                  <a:pt x="2387600" y="1041400"/>
                </a:cubicBezTo>
                <a:lnTo>
                  <a:pt x="2495550" y="812800"/>
                </a:lnTo>
                <a:lnTo>
                  <a:pt x="2603500" y="704850"/>
                </a:lnTo>
                <a:cubicBezTo>
                  <a:pt x="2746053" y="659492"/>
                  <a:pt x="2708646" y="694954"/>
                  <a:pt x="2749550" y="654050"/>
                </a:cubicBezTo>
                <a:lnTo>
                  <a:pt x="2921000" y="552450"/>
                </a:lnTo>
                <a:lnTo>
                  <a:pt x="2984500" y="438150"/>
                </a:lnTo>
                <a:lnTo>
                  <a:pt x="3092450" y="349250"/>
                </a:lnTo>
                <a:lnTo>
                  <a:pt x="3111500" y="228600"/>
                </a:lnTo>
                <a:lnTo>
                  <a:pt x="3206750" y="120650"/>
                </a:lnTo>
                <a:cubicBezTo>
                  <a:pt x="3282908" y="109770"/>
                  <a:pt x="3358419" y="88900"/>
                  <a:pt x="3435350" y="88900"/>
                </a:cubicBezTo>
                <a:lnTo>
                  <a:pt x="3619500" y="146050"/>
                </a:lnTo>
                <a:lnTo>
                  <a:pt x="3835400" y="101600"/>
                </a:lnTo>
                <a:lnTo>
                  <a:pt x="3962400" y="0"/>
                </a:lnTo>
                <a:lnTo>
                  <a:pt x="4222750" y="31750"/>
                </a:lnTo>
                <a:lnTo>
                  <a:pt x="4387850" y="57150"/>
                </a:lnTo>
                <a:cubicBezTo>
                  <a:pt x="4396458" y="58585"/>
                  <a:pt x="4413250" y="63500"/>
                  <a:pt x="4413250" y="63500"/>
                </a:cubicBezTo>
                <a:lnTo>
                  <a:pt x="4819650" y="88900"/>
                </a:lnTo>
                <a:lnTo>
                  <a:pt x="4851400" y="152400"/>
                </a:lnTo>
                <a:lnTo>
                  <a:pt x="4870450" y="215900"/>
                </a:lnTo>
                <a:cubicBezTo>
                  <a:pt x="4967798" y="228880"/>
                  <a:pt x="4965700" y="196569"/>
                  <a:pt x="4965700" y="234950"/>
                </a:cubicBezTo>
                <a:lnTo>
                  <a:pt x="5137150" y="241300"/>
                </a:lnTo>
                <a:cubicBezTo>
                  <a:pt x="5234161" y="305974"/>
                  <a:pt x="5194241" y="304800"/>
                  <a:pt x="5238750" y="304800"/>
                </a:cubicBezTo>
                <a:lnTo>
                  <a:pt x="5334000" y="304800"/>
                </a:lnTo>
                <a:cubicBezTo>
                  <a:pt x="5413040" y="331147"/>
                  <a:pt x="5391268" y="311268"/>
                  <a:pt x="5416550" y="336550"/>
                </a:cubicBezTo>
                <a:cubicBezTo>
                  <a:pt x="5463428" y="403518"/>
                  <a:pt x="5461000" y="374213"/>
                  <a:pt x="5461000" y="412750"/>
                </a:cubicBezTo>
                <a:cubicBezTo>
                  <a:pt x="5368655" y="478711"/>
                  <a:pt x="5408517" y="476250"/>
                  <a:pt x="5359400" y="476250"/>
                </a:cubicBezTo>
                <a:cubicBezTo>
                  <a:pt x="5319183" y="486833"/>
                  <a:pt x="5277688" y="493398"/>
                  <a:pt x="5238750" y="508000"/>
                </a:cubicBezTo>
                <a:cubicBezTo>
                  <a:pt x="5226060" y="512759"/>
                  <a:pt x="5207000" y="533400"/>
                  <a:pt x="5207000" y="533400"/>
                </a:cubicBezTo>
                <a:lnTo>
                  <a:pt x="5130800" y="628650"/>
                </a:lnTo>
                <a:cubicBezTo>
                  <a:pt x="5073650" y="609600"/>
                  <a:pt x="5015619" y="593014"/>
                  <a:pt x="4959350" y="571500"/>
                </a:cubicBezTo>
                <a:cubicBezTo>
                  <a:pt x="4943410" y="565405"/>
                  <a:pt x="4914900" y="546100"/>
                  <a:pt x="4914900" y="546100"/>
                </a:cubicBezTo>
                <a:cubicBezTo>
                  <a:pt x="4876800" y="537633"/>
                  <a:pt x="4839237" y="526220"/>
                  <a:pt x="4800600" y="520700"/>
                </a:cubicBezTo>
                <a:cubicBezTo>
                  <a:pt x="4793974" y="519753"/>
                  <a:pt x="4781550" y="527050"/>
                  <a:pt x="4781550" y="527050"/>
                </a:cubicBezTo>
                <a:cubicBezTo>
                  <a:pt x="4491667" y="591468"/>
                  <a:pt x="4593374" y="590550"/>
                  <a:pt x="4483100" y="590550"/>
                </a:cubicBezTo>
                <a:cubicBezTo>
                  <a:pt x="4417483" y="586317"/>
                  <a:pt x="4352003" y="577850"/>
                  <a:pt x="4286250" y="577850"/>
                </a:cubicBezTo>
                <a:cubicBezTo>
                  <a:pt x="4276784" y="577850"/>
                  <a:pt x="4260850" y="590550"/>
                  <a:pt x="4260850" y="590550"/>
                </a:cubicBezTo>
                <a:cubicBezTo>
                  <a:pt x="4034449" y="635830"/>
                  <a:pt x="4114150" y="635000"/>
                  <a:pt x="4025900" y="635000"/>
                </a:cubicBezTo>
                <a:cubicBezTo>
                  <a:pt x="3761141" y="531679"/>
                  <a:pt x="3848872" y="575061"/>
                  <a:pt x="3752850" y="527050"/>
                </a:cubicBezTo>
                <a:lnTo>
                  <a:pt x="3562350" y="495300"/>
                </a:lnTo>
                <a:cubicBezTo>
                  <a:pt x="3532533" y="489879"/>
                  <a:pt x="3473450" y="476250"/>
                  <a:pt x="3473450" y="476250"/>
                </a:cubicBezTo>
                <a:lnTo>
                  <a:pt x="3327400" y="482600"/>
                </a:lnTo>
                <a:cubicBezTo>
                  <a:pt x="3310467" y="503767"/>
                  <a:pt x="3295767" y="526933"/>
                  <a:pt x="3276600" y="546100"/>
                </a:cubicBezTo>
                <a:cubicBezTo>
                  <a:pt x="3271867" y="550833"/>
                  <a:pt x="3263537" y="549457"/>
                  <a:pt x="3257550" y="552450"/>
                </a:cubicBezTo>
                <a:cubicBezTo>
                  <a:pt x="3254873" y="553789"/>
                  <a:pt x="3253317" y="556683"/>
                  <a:pt x="3251200" y="558800"/>
                </a:cubicBezTo>
                <a:lnTo>
                  <a:pt x="3048000" y="622300"/>
                </a:lnTo>
                <a:cubicBezTo>
                  <a:pt x="3033183" y="643467"/>
                  <a:pt x="3017091" y="663796"/>
                  <a:pt x="3003550" y="685800"/>
                </a:cubicBezTo>
                <a:cubicBezTo>
                  <a:pt x="3000042" y="691501"/>
                  <a:pt x="2997200" y="704850"/>
                  <a:pt x="2997200" y="704850"/>
                </a:cubicBezTo>
                <a:cubicBezTo>
                  <a:pt x="2913364" y="814481"/>
                  <a:pt x="2959949" y="812800"/>
                  <a:pt x="2908300" y="812800"/>
                </a:cubicBezTo>
                <a:cubicBezTo>
                  <a:pt x="2727596" y="857976"/>
                  <a:pt x="2773698" y="814052"/>
                  <a:pt x="2724150" y="863600"/>
                </a:cubicBezTo>
                <a:cubicBezTo>
                  <a:pt x="2538451" y="1036492"/>
                  <a:pt x="2540000" y="951181"/>
                  <a:pt x="2540000" y="1041400"/>
                </a:cubicBezTo>
                <a:lnTo>
                  <a:pt x="2552700" y="1181100"/>
                </a:lnTo>
                <a:cubicBezTo>
                  <a:pt x="2533174" y="1265712"/>
                  <a:pt x="2533650" y="1235410"/>
                  <a:pt x="2533650" y="1270000"/>
                </a:cubicBezTo>
                <a:lnTo>
                  <a:pt x="2590800" y="1346200"/>
                </a:lnTo>
                <a:cubicBezTo>
                  <a:pt x="2656752" y="1392367"/>
                  <a:pt x="2636030" y="1372380"/>
                  <a:pt x="2660650" y="1397000"/>
                </a:cubicBezTo>
                <a:cubicBezTo>
                  <a:pt x="2706167" y="1475028"/>
                  <a:pt x="2705100" y="1443794"/>
                  <a:pt x="2705100" y="1479550"/>
                </a:cubicBezTo>
                <a:lnTo>
                  <a:pt x="2743200" y="1517650"/>
                </a:lnTo>
                <a:lnTo>
                  <a:pt x="2819400" y="1543050"/>
                </a:lnTo>
                <a:close/>
              </a:path>
            </a:pathLst>
          </a:custGeom>
          <a:solidFill>
            <a:schemeClr val="bg1"/>
          </a:solidFill>
          <a:ln w="25400" algn="ctr">
            <a:solidFill>
              <a:schemeClr val="tx1"/>
            </a:solidFill>
            <a:round/>
            <a:headEnd/>
            <a:tailEnd/>
          </a:ln>
        </p:spPr>
        <p:txBody>
          <a:bodyPr/>
          <a:lstStyle/>
          <a:p>
            <a:endParaRPr lang="en-US"/>
          </a:p>
        </p:txBody>
      </p:sp>
      <p:sp>
        <p:nvSpPr>
          <p:cNvPr id="11272" name="Rectangle 12"/>
          <p:cNvSpPr>
            <a:spLocks noChangeArrowheads="1"/>
          </p:cNvSpPr>
          <p:nvPr/>
        </p:nvSpPr>
        <p:spPr bwMode="auto">
          <a:xfrm>
            <a:off x="1085850" y="3787775"/>
            <a:ext cx="6972300" cy="1371600"/>
          </a:xfrm>
          <a:prstGeom prst="rect">
            <a:avLst/>
          </a:prstGeom>
          <a:solidFill>
            <a:schemeClr val="accent2">
              <a:alpha val="34901"/>
            </a:schemeClr>
          </a:solidFill>
          <a:ln w="9525" algn="ctr">
            <a:noFill/>
            <a:round/>
            <a:headEnd/>
            <a:tailEnd/>
          </a:ln>
        </p:spPr>
        <p:txBody>
          <a:bodyPr/>
          <a:lstStyle/>
          <a:p>
            <a:endParaRPr lang="en-US">
              <a:solidFill>
                <a:srgbClr val="F29000"/>
              </a:solidFill>
            </a:endParaRPr>
          </a:p>
        </p:txBody>
      </p:sp>
      <p:sp>
        <p:nvSpPr>
          <p:cNvPr id="15" name="Freeform 14"/>
          <p:cNvSpPr/>
          <p:nvPr/>
        </p:nvSpPr>
        <p:spPr bwMode="auto">
          <a:xfrm>
            <a:off x="2228850" y="152400"/>
            <a:ext cx="619125" cy="625475"/>
          </a:xfrm>
          <a:custGeom>
            <a:avLst/>
            <a:gdLst>
              <a:gd name="connsiteX0" fmla="*/ 350520 w 619818"/>
              <a:gd name="connsiteY0" fmla="*/ 624840 h 624840"/>
              <a:gd name="connsiteX1" fmla="*/ 0 w 619818"/>
              <a:gd name="connsiteY1" fmla="*/ 571500 h 624840"/>
              <a:gd name="connsiteX2" fmla="*/ 320040 w 619818"/>
              <a:gd name="connsiteY2" fmla="*/ 571500 h 624840"/>
              <a:gd name="connsiteX3" fmla="*/ 99060 w 619818"/>
              <a:gd name="connsiteY3" fmla="*/ 495300 h 624840"/>
              <a:gd name="connsiteX4" fmla="*/ 259080 w 619818"/>
              <a:gd name="connsiteY4" fmla="*/ 510540 h 624840"/>
              <a:gd name="connsiteX5" fmla="*/ 76200 w 619818"/>
              <a:gd name="connsiteY5" fmla="*/ 388620 h 624840"/>
              <a:gd name="connsiteX6" fmla="*/ 312420 w 619818"/>
              <a:gd name="connsiteY6" fmla="*/ 480060 h 624840"/>
              <a:gd name="connsiteX7" fmla="*/ 213360 w 619818"/>
              <a:gd name="connsiteY7" fmla="*/ 373380 h 624840"/>
              <a:gd name="connsiteX8" fmla="*/ 320040 w 619818"/>
              <a:gd name="connsiteY8" fmla="*/ 426720 h 624840"/>
              <a:gd name="connsiteX9" fmla="*/ 312420 w 619818"/>
              <a:gd name="connsiteY9" fmla="*/ 53340 h 624840"/>
              <a:gd name="connsiteX10" fmla="*/ 274320 w 619818"/>
              <a:gd name="connsiteY10" fmla="*/ 38100 h 624840"/>
              <a:gd name="connsiteX11" fmla="*/ 304800 w 619818"/>
              <a:gd name="connsiteY11" fmla="*/ 0 h 624840"/>
              <a:gd name="connsiteX12" fmla="*/ 342900 w 619818"/>
              <a:gd name="connsiteY12" fmla="*/ 30480 h 624840"/>
              <a:gd name="connsiteX13" fmla="*/ 327660 w 619818"/>
              <a:gd name="connsiteY13" fmla="*/ 53340 h 624840"/>
              <a:gd name="connsiteX14" fmla="*/ 342900 w 619818"/>
              <a:gd name="connsiteY14" fmla="*/ 419100 h 624840"/>
              <a:gd name="connsiteX15" fmla="*/ 426720 w 619818"/>
              <a:gd name="connsiteY15" fmla="*/ 388620 h 624840"/>
              <a:gd name="connsiteX16" fmla="*/ 350520 w 619818"/>
              <a:gd name="connsiteY16" fmla="*/ 441960 h 624840"/>
              <a:gd name="connsiteX17" fmla="*/ 518160 w 619818"/>
              <a:gd name="connsiteY17" fmla="*/ 403860 h 624840"/>
              <a:gd name="connsiteX18" fmla="*/ 373380 w 619818"/>
              <a:gd name="connsiteY18" fmla="*/ 480060 h 624840"/>
              <a:gd name="connsiteX19" fmla="*/ 556260 w 619818"/>
              <a:gd name="connsiteY19" fmla="*/ 449580 h 624840"/>
              <a:gd name="connsiteX20" fmla="*/ 396240 w 619818"/>
              <a:gd name="connsiteY20" fmla="*/ 525780 h 624840"/>
              <a:gd name="connsiteX21" fmla="*/ 548640 w 619818"/>
              <a:gd name="connsiteY21" fmla="*/ 518160 h 624840"/>
              <a:gd name="connsiteX22" fmla="*/ 434340 w 619818"/>
              <a:gd name="connsiteY22" fmla="*/ 548640 h 624840"/>
              <a:gd name="connsiteX23" fmla="*/ 609600 w 619818"/>
              <a:gd name="connsiteY23" fmla="*/ 579120 h 624840"/>
              <a:gd name="connsiteX24" fmla="*/ 403860 w 619818"/>
              <a:gd name="connsiteY24"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9818" h="624840">
                <a:moveTo>
                  <a:pt x="350520" y="624840"/>
                </a:moveTo>
                <a:lnTo>
                  <a:pt x="0" y="571500"/>
                </a:lnTo>
                <a:lnTo>
                  <a:pt x="320040" y="571500"/>
                </a:lnTo>
                <a:lnTo>
                  <a:pt x="99060" y="495300"/>
                </a:lnTo>
                <a:lnTo>
                  <a:pt x="259080" y="510540"/>
                </a:lnTo>
                <a:lnTo>
                  <a:pt x="76200" y="388620"/>
                </a:lnTo>
                <a:lnTo>
                  <a:pt x="312420" y="480060"/>
                </a:lnTo>
                <a:lnTo>
                  <a:pt x="213360" y="373380"/>
                </a:lnTo>
                <a:lnTo>
                  <a:pt x="320040" y="426720"/>
                </a:lnTo>
                <a:lnTo>
                  <a:pt x="312420" y="53340"/>
                </a:lnTo>
                <a:lnTo>
                  <a:pt x="274320" y="38100"/>
                </a:lnTo>
                <a:lnTo>
                  <a:pt x="304800" y="0"/>
                </a:lnTo>
                <a:lnTo>
                  <a:pt x="342900" y="30480"/>
                </a:lnTo>
                <a:lnTo>
                  <a:pt x="327660" y="53340"/>
                </a:lnTo>
                <a:lnTo>
                  <a:pt x="342900" y="419100"/>
                </a:lnTo>
                <a:lnTo>
                  <a:pt x="426720" y="388620"/>
                </a:lnTo>
                <a:lnTo>
                  <a:pt x="350520" y="441960"/>
                </a:lnTo>
                <a:lnTo>
                  <a:pt x="518160" y="403860"/>
                </a:lnTo>
                <a:lnTo>
                  <a:pt x="373380" y="480060"/>
                </a:lnTo>
                <a:lnTo>
                  <a:pt x="556260" y="449580"/>
                </a:lnTo>
                <a:lnTo>
                  <a:pt x="396240" y="525780"/>
                </a:lnTo>
                <a:cubicBezTo>
                  <a:pt x="568955" y="517929"/>
                  <a:pt x="619818" y="518160"/>
                  <a:pt x="548640" y="518160"/>
                </a:cubicBezTo>
                <a:lnTo>
                  <a:pt x="434340" y="548640"/>
                </a:lnTo>
                <a:lnTo>
                  <a:pt x="609600" y="579120"/>
                </a:lnTo>
                <a:lnTo>
                  <a:pt x="403860" y="624840"/>
                </a:lnTo>
              </a:path>
            </a:pathLst>
          </a:custGeom>
          <a:solidFill>
            <a:srgbClr val="00B050"/>
          </a:solidFill>
          <a:ln w="127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anchor="ctr"/>
          <a:lstStyle/>
          <a:p>
            <a:pPr algn="ctr">
              <a:defRPr/>
            </a:pPr>
            <a:endParaRPr lang="en-US"/>
          </a:p>
        </p:txBody>
      </p:sp>
      <p:sp>
        <p:nvSpPr>
          <p:cNvPr id="11274" name="Freeform 16"/>
          <p:cNvSpPr>
            <a:spLocks noChangeArrowheads="1"/>
          </p:cNvSpPr>
          <p:nvPr/>
        </p:nvSpPr>
        <p:spPr bwMode="auto">
          <a:xfrm>
            <a:off x="6396038" y="495300"/>
            <a:ext cx="334962" cy="228600"/>
          </a:xfrm>
          <a:custGeom>
            <a:avLst/>
            <a:gdLst>
              <a:gd name="T0" fmla="*/ 70404 w 333695"/>
              <a:gd name="T1" fmla="*/ 199162 h 230124"/>
              <a:gd name="T2" fmla="*/ 15839 w 333695"/>
              <a:gd name="T3" fmla="*/ 169875 h 230124"/>
              <a:gd name="T4" fmla="*/ 39225 w 333695"/>
              <a:gd name="T5" fmla="*/ 162553 h 230124"/>
              <a:gd name="T6" fmla="*/ 15839 w 333695"/>
              <a:gd name="T7" fmla="*/ 155229 h 230124"/>
              <a:gd name="T8" fmla="*/ 23634 w 333695"/>
              <a:gd name="T9" fmla="*/ 111297 h 230124"/>
              <a:gd name="T10" fmla="*/ 47021 w 333695"/>
              <a:gd name="T11" fmla="*/ 103975 h 230124"/>
              <a:gd name="T12" fmla="*/ 54815 w 333695"/>
              <a:gd name="T13" fmla="*/ 74686 h 230124"/>
              <a:gd name="T14" fmla="*/ 101586 w 333695"/>
              <a:gd name="T15" fmla="*/ 52720 h 230124"/>
              <a:gd name="T16" fmla="*/ 132768 w 333695"/>
              <a:gd name="T17" fmla="*/ 52720 h 230124"/>
              <a:gd name="T18" fmla="*/ 163949 w 333695"/>
              <a:gd name="T19" fmla="*/ 38075 h 230124"/>
              <a:gd name="T20" fmla="*/ 202926 w 333695"/>
              <a:gd name="T21" fmla="*/ 45396 h 230124"/>
              <a:gd name="T22" fmla="*/ 234105 w 333695"/>
              <a:gd name="T23" fmla="*/ 60042 h 230124"/>
              <a:gd name="T24" fmla="*/ 288674 w 333695"/>
              <a:gd name="T25" fmla="*/ 67365 h 230124"/>
              <a:gd name="T26" fmla="*/ 280876 w 333695"/>
              <a:gd name="T27" fmla="*/ 89330 h 230124"/>
              <a:gd name="T28" fmla="*/ 312058 w 333695"/>
              <a:gd name="T29" fmla="*/ 111297 h 230124"/>
              <a:gd name="T30" fmla="*/ 327649 w 333695"/>
              <a:gd name="T31" fmla="*/ 140587 h 230124"/>
              <a:gd name="T32" fmla="*/ 335444 w 333695"/>
              <a:gd name="T33" fmla="*/ 162553 h 230124"/>
              <a:gd name="T34" fmla="*/ 319854 w 333695"/>
              <a:gd name="T35" fmla="*/ 199162 h 230124"/>
              <a:gd name="T36" fmla="*/ 265287 w 333695"/>
              <a:gd name="T37" fmla="*/ 221130 h 230124"/>
              <a:gd name="T38" fmla="*/ 218515 w 333695"/>
              <a:gd name="T39" fmla="*/ 213808 h 230124"/>
              <a:gd name="T40" fmla="*/ 70404 w 333695"/>
              <a:gd name="T41" fmla="*/ 199162 h 230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695"/>
              <a:gd name="T64" fmla="*/ 0 h 230124"/>
              <a:gd name="T65" fmla="*/ 333695 w 333695"/>
              <a:gd name="T66" fmla="*/ 230124 h 230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695" h="230124">
                <a:moveTo>
                  <a:pt x="68823" y="207264"/>
                </a:moveTo>
                <a:cubicBezTo>
                  <a:pt x="35803" y="199644"/>
                  <a:pt x="15483" y="199483"/>
                  <a:pt x="15483" y="176784"/>
                </a:cubicBezTo>
                <a:cubicBezTo>
                  <a:pt x="15483" y="168752"/>
                  <a:pt x="30723" y="171704"/>
                  <a:pt x="38343" y="169164"/>
                </a:cubicBezTo>
                <a:cubicBezTo>
                  <a:pt x="30723" y="166624"/>
                  <a:pt x="21163" y="167224"/>
                  <a:pt x="15483" y="161544"/>
                </a:cubicBezTo>
                <a:cubicBezTo>
                  <a:pt x="0" y="146061"/>
                  <a:pt x="9071" y="127050"/>
                  <a:pt x="23103" y="115824"/>
                </a:cubicBezTo>
                <a:cubicBezTo>
                  <a:pt x="29375" y="110806"/>
                  <a:pt x="38343" y="110744"/>
                  <a:pt x="45963" y="108204"/>
                </a:cubicBezTo>
                <a:cubicBezTo>
                  <a:pt x="48503" y="98044"/>
                  <a:pt x="47774" y="86438"/>
                  <a:pt x="53583" y="77724"/>
                </a:cubicBezTo>
                <a:cubicBezTo>
                  <a:pt x="62024" y="65063"/>
                  <a:pt x="86263" y="59211"/>
                  <a:pt x="99303" y="54864"/>
                </a:cubicBezTo>
                <a:cubicBezTo>
                  <a:pt x="135879" y="0"/>
                  <a:pt x="93207" y="48768"/>
                  <a:pt x="129783" y="54864"/>
                </a:cubicBezTo>
                <a:cubicBezTo>
                  <a:pt x="140988" y="56731"/>
                  <a:pt x="150103" y="44704"/>
                  <a:pt x="160263" y="39624"/>
                </a:cubicBezTo>
                <a:cubicBezTo>
                  <a:pt x="172963" y="42164"/>
                  <a:pt x="187587" y="40060"/>
                  <a:pt x="198363" y="47244"/>
                </a:cubicBezTo>
                <a:cubicBezTo>
                  <a:pt x="232230" y="69822"/>
                  <a:pt x="174656" y="80546"/>
                  <a:pt x="228843" y="62484"/>
                </a:cubicBezTo>
                <a:cubicBezTo>
                  <a:pt x="246623" y="65024"/>
                  <a:pt x="267239" y="60141"/>
                  <a:pt x="282183" y="70104"/>
                </a:cubicBezTo>
                <a:cubicBezTo>
                  <a:pt x="288866" y="74559"/>
                  <a:pt x="270971" y="85780"/>
                  <a:pt x="274563" y="92964"/>
                </a:cubicBezTo>
                <a:cubicBezTo>
                  <a:pt x="280243" y="104323"/>
                  <a:pt x="294883" y="108204"/>
                  <a:pt x="305043" y="115824"/>
                </a:cubicBezTo>
                <a:cubicBezTo>
                  <a:pt x="289803" y="161544"/>
                  <a:pt x="294883" y="120904"/>
                  <a:pt x="320283" y="146304"/>
                </a:cubicBezTo>
                <a:cubicBezTo>
                  <a:pt x="325963" y="151984"/>
                  <a:pt x="325363" y="161544"/>
                  <a:pt x="327903" y="169164"/>
                </a:cubicBezTo>
                <a:cubicBezTo>
                  <a:pt x="262389" y="212840"/>
                  <a:pt x="333695" y="154684"/>
                  <a:pt x="312663" y="207264"/>
                </a:cubicBezTo>
                <a:cubicBezTo>
                  <a:pt x="306816" y="221882"/>
                  <a:pt x="269268" y="227638"/>
                  <a:pt x="259323" y="230124"/>
                </a:cubicBezTo>
                <a:cubicBezTo>
                  <a:pt x="244083" y="227584"/>
                  <a:pt x="229004" y="223736"/>
                  <a:pt x="213603" y="222504"/>
                </a:cubicBezTo>
                <a:cubicBezTo>
                  <a:pt x="165430" y="218650"/>
                  <a:pt x="101843" y="214884"/>
                  <a:pt x="68823" y="207264"/>
                </a:cubicBezTo>
                <a:close/>
              </a:path>
            </a:pathLst>
          </a:custGeom>
          <a:solidFill>
            <a:srgbClr val="00B050"/>
          </a:solidFill>
          <a:ln w="12700" algn="ctr">
            <a:solidFill>
              <a:schemeClr val="tx1"/>
            </a:solidFill>
            <a:round/>
            <a:headEnd/>
            <a:tailEnd/>
          </a:ln>
        </p:spPr>
        <p:txBody>
          <a:bodyPr/>
          <a:lstStyle/>
          <a:p>
            <a:endParaRPr lang="en-US"/>
          </a:p>
        </p:txBody>
      </p:sp>
      <p:sp>
        <p:nvSpPr>
          <p:cNvPr id="18" name="TextBox 17"/>
          <p:cNvSpPr txBox="1"/>
          <p:nvPr/>
        </p:nvSpPr>
        <p:spPr>
          <a:xfrm>
            <a:off x="647700" y="5257800"/>
            <a:ext cx="7848600" cy="708025"/>
          </a:xfrm>
          <a:prstGeom prst="rect">
            <a:avLst/>
          </a:prstGeom>
          <a:noFill/>
        </p:spPr>
        <p:txBody>
          <a:bodyPr>
            <a:spAutoFit/>
          </a:bodyPr>
          <a:lstStyle/>
          <a:p>
            <a:pPr algn="ctr">
              <a:defRPr/>
            </a:pPr>
            <a:r>
              <a:rPr lang="en-US" sz="4000" dirty="0">
                <a:solidFill>
                  <a:srgbClr val="F29000"/>
                </a:solidFill>
                <a:effectLst>
                  <a:outerShdw blurRad="38100" dist="38100" dir="2700000" algn="tl">
                    <a:srgbClr val="000000">
                      <a:alpha val="43137"/>
                    </a:srgbClr>
                  </a:outerShdw>
                </a:effectLst>
              </a:rPr>
              <a:t>H</a:t>
            </a:r>
            <a:r>
              <a:rPr lang="en-US" sz="4000" baseline="-25000" dirty="0">
                <a:solidFill>
                  <a:srgbClr val="F29000"/>
                </a:solidFill>
                <a:effectLst>
                  <a:outerShdw blurRad="38100" dist="38100" dir="2700000" algn="tl">
                    <a:srgbClr val="000000">
                      <a:alpha val="43137"/>
                    </a:srgbClr>
                  </a:outerShdw>
                </a:effectLst>
              </a:rPr>
              <a:t>2</a:t>
            </a:r>
            <a:r>
              <a:rPr lang="en-US" sz="4000" dirty="0">
                <a:solidFill>
                  <a:srgbClr val="F29000"/>
                </a:solidFill>
                <a:effectLst>
                  <a:outerShdw blurRad="38100" dist="38100" dir="2700000" algn="tl">
                    <a:srgbClr val="000000">
                      <a:alpha val="43137"/>
                    </a:srgbClr>
                  </a:outerShdw>
                </a:effectLst>
              </a:rPr>
              <a:t>S</a:t>
            </a:r>
            <a:r>
              <a:rPr lang="en-US" sz="4000" dirty="0">
                <a:effectLst>
                  <a:outerShdw blurRad="38100" dist="38100" dir="2700000" algn="tl">
                    <a:srgbClr val="000000">
                      <a:alpha val="43137"/>
                    </a:srgbClr>
                  </a:outerShdw>
                </a:effectLst>
              </a:rPr>
              <a:t>    +    2O</a:t>
            </a:r>
            <a:r>
              <a:rPr lang="en-US" sz="4000" baseline="-25000" dirty="0">
                <a:effectLst>
                  <a:outerShdw blurRad="38100" dist="38100" dir="2700000" algn="tl">
                    <a:srgbClr val="000000">
                      <a:alpha val="43137"/>
                    </a:srgbClr>
                  </a:outerShdw>
                </a:effectLst>
              </a:rPr>
              <a:t>2</a:t>
            </a:r>
            <a:r>
              <a:rPr lang="en-US" sz="4000" dirty="0">
                <a:effectLst>
                  <a:outerShdw blurRad="38100" dist="38100" dir="2700000" algn="tl">
                    <a:srgbClr val="000000">
                      <a:alpha val="43137"/>
                    </a:srgbClr>
                  </a:outerShdw>
                </a:effectLst>
              </a:rPr>
              <a:t>      =      </a:t>
            </a:r>
            <a:r>
              <a:rPr lang="en-US" sz="4000" dirty="0">
                <a:solidFill>
                  <a:srgbClr val="7030A0"/>
                </a:solidFill>
                <a:effectLst>
                  <a:outerShdw blurRad="38100" dist="38100" dir="2700000" algn="tl">
                    <a:srgbClr val="000000">
                      <a:alpha val="43137"/>
                    </a:srgbClr>
                  </a:outerShdw>
                </a:effectLst>
              </a:rPr>
              <a:t>H</a:t>
            </a:r>
            <a:r>
              <a:rPr lang="en-US" sz="4000" baseline="-25000" dirty="0">
                <a:solidFill>
                  <a:srgbClr val="7030A0"/>
                </a:solidFill>
                <a:effectLst>
                  <a:outerShdw blurRad="38100" dist="38100" dir="2700000" algn="tl">
                    <a:srgbClr val="000000">
                      <a:alpha val="43137"/>
                    </a:srgbClr>
                  </a:outerShdw>
                </a:effectLst>
              </a:rPr>
              <a:t>2</a:t>
            </a:r>
            <a:r>
              <a:rPr lang="en-US" sz="4000" dirty="0">
                <a:solidFill>
                  <a:srgbClr val="7030A0"/>
                </a:solidFill>
                <a:effectLst>
                  <a:outerShdw blurRad="38100" dist="38100" dir="2700000" algn="tl">
                    <a:srgbClr val="000000">
                      <a:alpha val="43137"/>
                    </a:srgbClr>
                  </a:outerShdw>
                </a:effectLst>
              </a:rPr>
              <a:t>SO</a:t>
            </a:r>
            <a:r>
              <a:rPr lang="en-US" sz="4000" baseline="-25000" dirty="0">
                <a:solidFill>
                  <a:srgbClr val="7030A0"/>
                </a:solidFill>
                <a:effectLst>
                  <a:outerShdw blurRad="38100" dist="38100" dir="2700000" algn="tl">
                    <a:srgbClr val="000000">
                      <a:alpha val="43137"/>
                    </a:srgbClr>
                  </a:outerShdw>
                </a:effectLst>
              </a:rPr>
              <a:t>4</a:t>
            </a:r>
          </a:p>
        </p:txBody>
      </p:sp>
      <p:sp>
        <p:nvSpPr>
          <p:cNvPr id="19" name="TextBox 18"/>
          <p:cNvSpPr txBox="1"/>
          <p:nvPr/>
        </p:nvSpPr>
        <p:spPr>
          <a:xfrm>
            <a:off x="762000" y="6027738"/>
            <a:ext cx="1905000" cy="830262"/>
          </a:xfrm>
          <a:prstGeom prst="rect">
            <a:avLst/>
          </a:prstGeom>
          <a:noFill/>
        </p:spPr>
        <p:txBody>
          <a:bodyPr>
            <a:spAutoFit/>
          </a:bodyPr>
          <a:lstStyle/>
          <a:p>
            <a:pPr algn="ctr">
              <a:defRPr/>
            </a:pPr>
            <a:r>
              <a:rPr lang="en-US" sz="2400" dirty="0">
                <a:solidFill>
                  <a:srgbClr val="F29000"/>
                </a:solidFill>
                <a:effectLst>
                  <a:outerShdw blurRad="38100" dist="38100" dir="2700000" algn="tl">
                    <a:srgbClr val="000000">
                      <a:alpha val="43137"/>
                    </a:srgbClr>
                  </a:outerShdw>
                </a:effectLst>
              </a:rPr>
              <a:t>Hydrogen sulfide     </a:t>
            </a:r>
          </a:p>
        </p:txBody>
      </p:sp>
      <p:sp>
        <p:nvSpPr>
          <p:cNvPr id="20" name="TextBox 19"/>
          <p:cNvSpPr txBox="1"/>
          <p:nvPr/>
        </p:nvSpPr>
        <p:spPr>
          <a:xfrm>
            <a:off x="3124200" y="6096000"/>
            <a:ext cx="1905000" cy="461963"/>
          </a:xfrm>
          <a:prstGeom prst="rect">
            <a:avLst/>
          </a:prstGeom>
          <a:noFill/>
        </p:spPr>
        <p:txBody>
          <a:bodyPr>
            <a:spAutoFit/>
          </a:bodyPr>
          <a:lstStyle/>
          <a:p>
            <a:pPr algn="ctr">
              <a:defRPr/>
            </a:pPr>
            <a:r>
              <a:rPr lang="en-US" sz="2400" dirty="0">
                <a:effectLst>
                  <a:outerShdw blurRad="38100" dist="38100" dir="2700000" algn="tl">
                    <a:srgbClr val="000000">
                      <a:alpha val="43137"/>
                    </a:srgbClr>
                  </a:outerShdw>
                </a:effectLst>
              </a:rPr>
              <a:t>Oxygen</a:t>
            </a:r>
          </a:p>
        </p:txBody>
      </p:sp>
      <p:sp>
        <p:nvSpPr>
          <p:cNvPr id="21" name="TextBox 20"/>
          <p:cNvSpPr txBox="1"/>
          <p:nvPr/>
        </p:nvSpPr>
        <p:spPr>
          <a:xfrm>
            <a:off x="6248400" y="6027738"/>
            <a:ext cx="1905000" cy="830262"/>
          </a:xfrm>
          <a:prstGeom prst="rect">
            <a:avLst/>
          </a:prstGeom>
          <a:noFill/>
        </p:spPr>
        <p:txBody>
          <a:bodyPr>
            <a:spAutoFit/>
          </a:bodyPr>
          <a:lstStyle/>
          <a:p>
            <a:pPr algn="ctr">
              <a:defRPr/>
            </a:pPr>
            <a:r>
              <a:rPr lang="en-US" sz="2400" dirty="0">
                <a:solidFill>
                  <a:srgbClr val="7030A0"/>
                </a:solidFill>
                <a:effectLst>
                  <a:outerShdw blurRad="38100" dist="38100" dir="2700000" algn="tl">
                    <a:srgbClr val="000000">
                      <a:alpha val="43137"/>
                    </a:srgbClr>
                  </a:outerShdw>
                </a:effectLst>
              </a:rPr>
              <a:t>Sulfuric Acid</a:t>
            </a:r>
          </a:p>
        </p:txBody>
      </p:sp>
      <p:cxnSp>
        <p:nvCxnSpPr>
          <p:cNvPr id="23" name="Straight Connector 22"/>
          <p:cNvCxnSpPr/>
          <p:nvPr/>
        </p:nvCxnSpPr>
        <p:spPr bwMode="auto">
          <a:xfrm>
            <a:off x="1066800" y="1371600"/>
            <a:ext cx="7010400" cy="1588"/>
          </a:xfrm>
          <a:prstGeom prst="line">
            <a:avLst/>
          </a:prstGeom>
          <a:solidFill>
            <a:schemeClr val="accent1"/>
          </a:solidFill>
          <a:ln w="25400" cap="flat" cmpd="sng" algn="ctr">
            <a:solidFill>
              <a:schemeClr val="tx1"/>
            </a:solidFill>
            <a:prstDash val="dash"/>
            <a:round/>
            <a:headEnd type="none" w="med" len="med"/>
            <a:tailEnd type="none"/>
          </a:ln>
          <a:effectLst>
            <a:outerShdw blurRad="50800" dist="38100" dir="2700000" algn="tl" rotWithShape="0">
              <a:prstClr val="black">
                <a:alpha val="40000"/>
              </a:prstClr>
            </a:outerShdw>
          </a:effectLst>
        </p:spPr>
      </p:cxnSp>
      <p:cxnSp>
        <p:nvCxnSpPr>
          <p:cNvPr id="25" name="Straight Connector 24"/>
          <p:cNvCxnSpPr/>
          <p:nvPr/>
        </p:nvCxnSpPr>
        <p:spPr bwMode="auto">
          <a:xfrm>
            <a:off x="1066800" y="2590800"/>
            <a:ext cx="7010400" cy="1588"/>
          </a:xfrm>
          <a:prstGeom prst="line">
            <a:avLst/>
          </a:prstGeom>
          <a:solidFill>
            <a:schemeClr val="accent1"/>
          </a:solidFill>
          <a:ln w="25400" cap="flat" cmpd="sng" algn="ctr">
            <a:solidFill>
              <a:schemeClr val="tx1"/>
            </a:solidFill>
            <a:prstDash val="dash"/>
            <a:round/>
            <a:headEnd type="none" w="med" len="med"/>
            <a:tailEnd type="none"/>
          </a:ln>
          <a:effectLst>
            <a:outerShdw blurRad="50800" dist="38100" dir="2700000" algn="tl" rotWithShape="0">
              <a:prstClr val="black">
                <a:alpha val="40000"/>
              </a:prstClr>
            </a:outerShdw>
          </a:effectLst>
        </p:spPr>
      </p:cxnSp>
      <p:cxnSp>
        <p:nvCxnSpPr>
          <p:cNvPr id="26" name="Straight Connector 25"/>
          <p:cNvCxnSpPr/>
          <p:nvPr/>
        </p:nvCxnSpPr>
        <p:spPr bwMode="auto">
          <a:xfrm>
            <a:off x="1066800" y="3810000"/>
            <a:ext cx="7010400" cy="1588"/>
          </a:xfrm>
          <a:prstGeom prst="line">
            <a:avLst/>
          </a:prstGeom>
          <a:solidFill>
            <a:schemeClr val="accent1"/>
          </a:solidFill>
          <a:ln w="254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11282" name="TextBox 26"/>
          <p:cNvSpPr txBox="1">
            <a:spLocks noChangeArrowheads="1"/>
          </p:cNvSpPr>
          <p:nvPr/>
        </p:nvSpPr>
        <p:spPr bwMode="auto">
          <a:xfrm>
            <a:off x="4495800" y="1676400"/>
            <a:ext cx="2895600" cy="400050"/>
          </a:xfrm>
          <a:prstGeom prst="rect">
            <a:avLst/>
          </a:prstGeom>
          <a:noFill/>
          <a:ln w="9525">
            <a:noFill/>
            <a:miter lim="800000"/>
            <a:headEnd/>
            <a:tailEnd/>
          </a:ln>
        </p:spPr>
        <p:txBody>
          <a:bodyPr>
            <a:spAutoFit/>
          </a:bodyPr>
          <a:lstStyle/>
          <a:p>
            <a:pPr algn="ctr"/>
            <a:r>
              <a:rPr lang="en-US" sz="2000">
                <a:solidFill>
                  <a:schemeClr val="tx1"/>
                </a:solidFill>
              </a:rPr>
              <a:t>former water tables</a:t>
            </a:r>
          </a:p>
        </p:txBody>
      </p:sp>
      <p:cxnSp>
        <p:nvCxnSpPr>
          <p:cNvPr id="29" name="Straight Arrow Connector 28"/>
          <p:cNvCxnSpPr/>
          <p:nvPr/>
        </p:nvCxnSpPr>
        <p:spPr bwMode="auto">
          <a:xfrm rot="16200000" flipV="1">
            <a:off x="4381500" y="1562100"/>
            <a:ext cx="533400" cy="1524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31" name="Straight Arrow Connector 30"/>
          <p:cNvCxnSpPr/>
          <p:nvPr/>
        </p:nvCxnSpPr>
        <p:spPr bwMode="auto">
          <a:xfrm rot="5400000">
            <a:off x="4038600" y="1905000"/>
            <a:ext cx="685800" cy="6858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11285" name="TextBox 33"/>
          <p:cNvSpPr txBox="1">
            <a:spLocks noChangeArrowheads="1"/>
          </p:cNvSpPr>
          <p:nvPr/>
        </p:nvSpPr>
        <p:spPr bwMode="auto">
          <a:xfrm>
            <a:off x="2286000" y="2895600"/>
            <a:ext cx="1981200" cy="400050"/>
          </a:xfrm>
          <a:prstGeom prst="rect">
            <a:avLst/>
          </a:prstGeom>
          <a:noFill/>
          <a:ln w="9525">
            <a:noFill/>
            <a:miter lim="800000"/>
            <a:headEnd/>
            <a:tailEnd/>
          </a:ln>
        </p:spPr>
        <p:txBody>
          <a:bodyPr>
            <a:spAutoFit/>
          </a:bodyPr>
          <a:lstStyle/>
          <a:p>
            <a:pPr algn="ctr"/>
            <a:r>
              <a:rPr lang="en-US" sz="2000">
                <a:solidFill>
                  <a:schemeClr val="tx1"/>
                </a:solidFill>
              </a:rPr>
              <a:t>limestone</a:t>
            </a:r>
          </a:p>
        </p:txBody>
      </p:sp>
      <p:sp>
        <p:nvSpPr>
          <p:cNvPr id="11286" name="TextBox 34"/>
          <p:cNvSpPr txBox="1">
            <a:spLocks noChangeArrowheads="1"/>
          </p:cNvSpPr>
          <p:nvPr/>
        </p:nvSpPr>
        <p:spPr bwMode="auto">
          <a:xfrm>
            <a:off x="990600" y="4724400"/>
            <a:ext cx="2743200" cy="400050"/>
          </a:xfrm>
          <a:prstGeom prst="rect">
            <a:avLst/>
          </a:prstGeom>
          <a:noFill/>
          <a:ln w="9525">
            <a:noFill/>
            <a:miter lim="800000"/>
            <a:headEnd/>
            <a:tailEnd/>
          </a:ln>
        </p:spPr>
        <p:txBody>
          <a:bodyPr>
            <a:spAutoFit/>
          </a:bodyPr>
          <a:lstStyle/>
          <a:p>
            <a:pPr algn="ctr"/>
            <a:r>
              <a:rPr lang="en-US" sz="2000">
                <a:solidFill>
                  <a:schemeClr val="tx1"/>
                </a:solidFill>
              </a:rPr>
              <a:t>hydrogen sulfide</a:t>
            </a:r>
          </a:p>
        </p:txBody>
      </p:sp>
      <p:sp>
        <p:nvSpPr>
          <p:cNvPr id="11287" name="TextBox 35"/>
          <p:cNvSpPr txBox="1">
            <a:spLocks noChangeArrowheads="1"/>
          </p:cNvSpPr>
          <p:nvPr/>
        </p:nvSpPr>
        <p:spPr bwMode="auto">
          <a:xfrm>
            <a:off x="5410200" y="4724400"/>
            <a:ext cx="2743200" cy="400050"/>
          </a:xfrm>
          <a:prstGeom prst="rect">
            <a:avLst/>
          </a:prstGeom>
          <a:noFill/>
          <a:ln w="9525">
            <a:noFill/>
            <a:miter lim="800000"/>
            <a:headEnd/>
            <a:tailEnd/>
          </a:ln>
        </p:spPr>
        <p:txBody>
          <a:bodyPr>
            <a:spAutoFit/>
          </a:bodyPr>
          <a:lstStyle/>
          <a:p>
            <a:pPr algn="ctr"/>
            <a:r>
              <a:rPr lang="en-US" sz="2000">
                <a:solidFill>
                  <a:schemeClr val="tx1"/>
                </a:solidFill>
              </a:rPr>
              <a:t>hydrogen sulfide</a:t>
            </a:r>
          </a:p>
        </p:txBody>
      </p:sp>
      <p:sp>
        <p:nvSpPr>
          <p:cNvPr id="37" name="Freeform 36"/>
          <p:cNvSpPr/>
          <p:nvPr/>
        </p:nvSpPr>
        <p:spPr bwMode="auto">
          <a:xfrm>
            <a:off x="6659563" y="4408488"/>
            <a:ext cx="122237" cy="392112"/>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39" name="Freeform 38"/>
          <p:cNvSpPr/>
          <p:nvPr/>
        </p:nvSpPr>
        <p:spPr bwMode="auto">
          <a:xfrm>
            <a:off x="3078163" y="4419600"/>
            <a:ext cx="122237"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40" name="Freeform 39"/>
          <p:cNvSpPr/>
          <p:nvPr/>
        </p:nvSpPr>
        <p:spPr bwMode="auto">
          <a:xfrm>
            <a:off x="23622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41" name="Freeform 40"/>
          <p:cNvSpPr/>
          <p:nvPr/>
        </p:nvSpPr>
        <p:spPr bwMode="auto">
          <a:xfrm>
            <a:off x="16002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44" name="Freeform 43"/>
          <p:cNvSpPr/>
          <p:nvPr/>
        </p:nvSpPr>
        <p:spPr bwMode="auto">
          <a:xfrm>
            <a:off x="58674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45" name="Freeform 44"/>
          <p:cNvSpPr/>
          <p:nvPr/>
        </p:nvSpPr>
        <p:spPr bwMode="auto">
          <a:xfrm>
            <a:off x="74676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cxnSp>
        <p:nvCxnSpPr>
          <p:cNvPr id="47" name="Straight Arrow Connector 46"/>
          <p:cNvCxnSpPr/>
          <p:nvPr/>
        </p:nvCxnSpPr>
        <p:spPr bwMode="auto">
          <a:xfrm rot="5400000">
            <a:off x="3620294" y="342106"/>
            <a:ext cx="381000" cy="1588"/>
          </a:xfrm>
          <a:prstGeom prst="straightConnector1">
            <a:avLst/>
          </a:prstGeom>
          <a:solidFill>
            <a:schemeClr val="accent1"/>
          </a:solidFill>
          <a:ln w="31750" cap="flat" cmpd="sng" algn="ctr">
            <a:solidFill>
              <a:schemeClr val="accent1">
                <a:lumMod val="50000"/>
              </a:schemeClr>
            </a:solidFill>
            <a:prstDash val="solid"/>
            <a:round/>
            <a:headEnd type="none" w="med" len="med"/>
            <a:tailEnd type="arrow"/>
          </a:ln>
          <a:effectLst>
            <a:outerShdw blurRad="50800" dist="38100" dir="2700000" algn="tl" rotWithShape="0">
              <a:prstClr val="black">
                <a:alpha val="40000"/>
              </a:prstClr>
            </a:outerShdw>
          </a:effectLst>
        </p:spPr>
      </p:cxnSp>
      <p:cxnSp>
        <p:nvCxnSpPr>
          <p:cNvPr id="49" name="Straight Arrow Connector 48"/>
          <p:cNvCxnSpPr/>
          <p:nvPr/>
        </p:nvCxnSpPr>
        <p:spPr bwMode="auto">
          <a:xfrm rot="5400000">
            <a:off x="4991894" y="342106"/>
            <a:ext cx="381000" cy="1588"/>
          </a:xfrm>
          <a:prstGeom prst="straightConnector1">
            <a:avLst/>
          </a:prstGeom>
          <a:solidFill>
            <a:schemeClr val="accent1"/>
          </a:solidFill>
          <a:ln w="31750" cap="flat" cmpd="sng" algn="ctr">
            <a:solidFill>
              <a:schemeClr val="accent1">
                <a:lumMod val="50000"/>
              </a:schemeClr>
            </a:solidFill>
            <a:prstDash val="solid"/>
            <a:round/>
            <a:headEnd type="none" w="med" len="med"/>
            <a:tailEnd type="arrow"/>
          </a:ln>
          <a:effectLst>
            <a:outerShdw blurRad="50800" dist="38100" dir="2700000" algn="tl" rotWithShape="0">
              <a:prstClr val="black">
                <a:alpha val="40000"/>
              </a:prstClr>
            </a:outerShdw>
          </a:effectLst>
        </p:spPr>
      </p:cxnSp>
      <p:sp>
        <p:nvSpPr>
          <p:cNvPr id="50" name="TextBox 49"/>
          <p:cNvSpPr txBox="1"/>
          <p:nvPr/>
        </p:nvSpPr>
        <p:spPr>
          <a:xfrm>
            <a:off x="3886200" y="76200"/>
            <a:ext cx="1295400" cy="400050"/>
          </a:xfrm>
          <a:prstGeom prst="rect">
            <a:avLst/>
          </a:prstGeom>
          <a:noFill/>
        </p:spPr>
        <p:txBody>
          <a:bodyPr>
            <a:spAutoFit/>
          </a:bodyPr>
          <a:lstStyle/>
          <a:p>
            <a:pPr algn="ctr">
              <a:defRPr/>
            </a:pPr>
            <a:r>
              <a:rPr lang="en-US" sz="2000" dirty="0">
                <a:solidFill>
                  <a:schemeClr val="accent1">
                    <a:lumMod val="50000"/>
                  </a:schemeClr>
                </a:solidFill>
                <a:effectLst>
                  <a:outerShdw blurRad="38100" dist="38100" dir="2700000" algn="tl">
                    <a:srgbClr val="000000">
                      <a:alpha val="43137"/>
                    </a:srgbClr>
                  </a:outerShdw>
                </a:effectLst>
              </a:rPr>
              <a:t>RAIN</a:t>
            </a:r>
          </a:p>
        </p:txBody>
      </p:sp>
      <p:sp>
        <p:nvSpPr>
          <p:cNvPr id="11297" name="TextBox 50"/>
          <p:cNvSpPr txBox="1">
            <a:spLocks noChangeArrowheads="1"/>
          </p:cNvSpPr>
          <p:nvPr/>
        </p:nvSpPr>
        <p:spPr bwMode="auto">
          <a:xfrm>
            <a:off x="1295400" y="3486150"/>
            <a:ext cx="2895600" cy="400050"/>
          </a:xfrm>
          <a:prstGeom prst="rect">
            <a:avLst/>
          </a:prstGeom>
          <a:noFill/>
          <a:ln w="9525">
            <a:noFill/>
            <a:miter lim="800000"/>
            <a:headEnd/>
            <a:tailEnd/>
          </a:ln>
        </p:spPr>
        <p:txBody>
          <a:bodyPr>
            <a:spAutoFit/>
          </a:bodyPr>
          <a:lstStyle/>
          <a:p>
            <a:pPr algn="ctr"/>
            <a:r>
              <a:rPr lang="en-US" sz="2000">
                <a:solidFill>
                  <a:schemeClr val="tx1"/>
                </a:solidFill>
              </a:rPr>
              <a:t>water table</a:t>
            </a:r>
          </a:p>
        </p:txBody>
      </p:sp>
      <p:sp>
        <p:nvSpPr>
          <p:cNvPr id="52" name="TextBox 51"/>
          <p:cNvSpPr txBox="1"/>
          <p:nvPr/>
        </p:nvSpPr>
        <p:spPr>
          <a:xfrm>
            <a:off x="4229100" y="304800"/>
            <a:ext cx="685800" cy="400050"/>
          </a:xfrm>
          <a:prstGeom prst="rect">
            <a:avLst/>
          </a:prstGeom>
          <a:noFill/>
        </p:spPr>
        <p:txBody>
          <a:bodyPr>
            <a:spAutoFit/>
          </a:bodyPr>
          <a:lstStyle/>
          <a:p>
            <a:pPr algn="ctr">
              <a:defRPr/>
            </a:pPr>
            <a:r>
              <a:rPr lang="en-US" sz="2000" dirty="0">
                <a:effectLst>
                  <a:outerShdw blurRad="38100" dist="38100" dir="2700000" algn="tl">
                    <a:srgbClr val="000000">
                      <a:alpha val="43137"/>
                    </a:srgbClr>
                  </a:outerShdw>
                </a:effectLst>
              </a:rPr>
              <a:t>O</a:t>
            </a:r>
            <a:r>
              <a:rPr lang="en-US" sz="2000" baseline="-25000" dirty="0">
                <a:effectLst>
                  <a:outerShdw blurRad="38100" dist="38100" dir="2700000" algn="tl">
                    <a:srgbClr val="000000">
                      <a:alpha val="43137"/>
                    </a:srgbClr>
                  </a:outerShdw>
                </a:effectLst>
              </a:rPr>
              <a:t>2</a:t>
            </a:r>
          </a:p>
        </p:txBody>
      </p:sp>
      <p:sp>
        <p:nvSpPr>
          <p:cNvPr id="11299" name="TextBox 26"/>
          <p:cNvSpPr txBox="1">
            <a:spLocks noChangeArrowheads="1"/>
          </p:cNvSpPr>
          <p:nvPr/>
        </p:nvSpPr>
        <p:spPr bwMode="auto">
          <a:xfrm>
            <a:off x="5486400" y="1077913"/>
            <a:ext cx="1905000" cy="369887"/>
          </a:xfrm>
          <a:prstGeom prst="rect">
            <a:avLst/>
          </a:prstGeom>
          <a:noFill/>
          <a:ln w="9525">
            <a:noFill/>
            <a:miter lim="800000"/>
            <a:headEnd/>
            <a:tailEnd/>
          </a:ln>
        </p:spPr>
        <p:txBody>
          <a:bodyPr>
            <a:spAutoFit/>
          </a:bodyPr>
          <a:lstStyle/>
          <a:p>
            <a:pPr algn="ctr"/>
            <a:r>
              <a:rPr lang="en-US" sz="1800" b="0" i="1">
                <a:solidFill>
                  <a:schemeClr val="tx1"/>
                </a:solidFill>
              </a:rPr>
              <a:t>oldest caves</a:t>
            </a:r>
          </a:p>
        </p:txBody>
      </p:sp>
      <p:sp>
        <p:nvSpPr>
          <p:cNvPr id="11300" name="TextBox 26"/>
          <p:cNvSpPr txBox="1">
            <a:spLocks noChangeArrowheads="1"/>
          </p:cNvSpPr>
          <p:nvPr/>
        </p:nvSpPr>
        <p:spPr bwMode="auto">
          <a:xfrm>
            <a:off x="5486400" y="3505200"/>
            <a:ext cx="1905000" cy="369888"/>
          </a:xfrm>
          <a:prstGeom prst="rect">
            <a:avLst/>
          </a:prstGeom>
          <a:noFill/>
          <a:ln w="9525">
            <a:noFill/>
            <a:miter lim="800000"/>
            <a:headEnd/>
            <a:tailEnd/>
          </a:ln>
        </p:spPr>
        <p:txBody>
          <a:bodyPr>
            <a:spAutoFit/>
          </a:bodyPr>
          <a:lstStyle/>
          <a:p>
            <a:pPr algn="ctr"/>
            <a:r>
              <a:rPr lang="en-US" sz="1800" b="0" i="1">
                <a:solidFill>
                  <a:schemeClr val="tx1"/>
                </a:solidFill>
              </a:rPr>
              <a:t>newest caves</a:t>
            </a:r>
          </a:p>
        </p:txBody>
      </p:sp>
      <p:sp>
        <p:nvSpPr>
          <p:cNvPr id="11301" name="TextBox 50"/>
          <p:cNvSpPr txBox="1">
            <a:spLocks noChangeArrowheads="1"/>
          </p:cNvSpPr>
          <p:nvPr/>
        </p:nvSpPr>
        <p:spPr bwMode="auto">
          <a:xfrm>
            <a:off x="3124200" y="4267200"/>
            <a:ext cx="2895600" cy="400050"/>
          </a:xfrm>
          <a:prstGeom prst="rect">
            <a:avLst/>
          </a:prstGeom>
          <a:noFill/>
          <a:ln w="9525">
            <a:noFill/>
            <a:miter lim="800000"/>
            <a:headEnd/>
            <a:tailEnd/>
          </a:ln>
        </p:spPr>
        <p:txBody>
          <a:bodyPr>
            <a:spAutoFit/>
          </a:bodyPr>
          <a:lstStyle/>
          <a:p>
            <a:pPr algn="ctr"/>
            <a:r>
              <a:rPr lang="en-US" sz="2000" i="1">
                <a:solidFill>
                  <a:schemeClr val="tx1"/>
                </a:solidFill>
              </a:rPr>
              <a:t>groundwater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Capitan Reef x-section"/>
          <p:cNvPicPr>
            <a:picLocks noChangeAspect="1" noChangeArrowheads="1"/>
          </p:cNvPicPr>
          <p:nvPr/>
        </p:nvPicPr>
        <p:blipFill>
          <a:blip r:embed="rId3"/>
          <a:srcRect t="2049"/>
          <a:stretch>
            <a:fillRect/>
          </a:stretch>
        </p:blipFill>
        <p:spPr bwMode="auto">
          <a:xfrm>
            <a:off x="0" y="1752600"/>
            <a:ext cx="9144000"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Bell Cyn Form"/>
          <p:cNvPicPr>
            <a:picLocks noChangeAspect="1" noChangeArrowheads="1"/>
          </p:cNvPicPr>
          <p:nvPr/>
        </p:nvPicPr>
        <p:blipFill>
          <a:blip r:embed="rId3"/>
          <a:srcRect/>
          <a:stretch>
            <a:fillRect/>
          </a:stretch>
        </p:blipFill>
        <p:spPr bwMode="auto">
          <a:xfrm>
            <a:off x="0" y="533400"/>
            <a:ext cx="9144000"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GuadOil"/>
          <p:cNvPicPr>
            <a:picLocks noChangeAspect="1" noChangeArrowheads="1"/>
          </p:cNvPicPr>
          <p:nvPr/>
        </p:nvPicPr>
        <p:blipFill>
          <a:blip r:embed="rId3"/>
          <a:srcRect/>
          <a:stretch>
            <a:fillRect/>
          </a:stretch>
        </p:blipFill>
        <p:spPr bwMode="auto">
          <a:xfrm>
            <a:off x="1143000" y="0"/>
            <a:ext cx="6934200" cy="68659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Freeform 5"/>
          <p:cNvSpPr>
            <a:spLocks noChangeArrowheads="1"/>
          </p:cNvSpPr>
          <p:nvPr/>
        </p:nvSpPr>
        <p:spPr bwMode="auto">
          <a:xfrm>
            <a:off x="1052513" y="111125"/>
            <a:ext cx="7005637" cy="5048250"/>
          </a:xfrm>
          <a:custGeom>
            <a:avLst/>
            <a:gdLst>
              <a:gd name="T0" fmla="*/ 0 w 6091881"/>
              <a:gd name="T1" fmla="*/ 0 h 4053016"/>
              <a:gd name="T2" fmla="*/ 32873 w 6091881"/>
              <a:gd name="T3" fmla="*/ 18737765 h 4053016"/>
              <a:gd name="T4" fmla="*/ 16205585 w 6091881"/>
              <a:gd name="T5" fmla="*/ 18852725 h 4053016"/>
              <a:gd name="T6" fmla="*/ 16139833 w 6091881"/>
              <a:gd name="T7" fmla="*/ 0 h 4053016"/>
              <a:gd name="T8" fmla="*/ 0 w 6091881"/>
              <a:gd name="T9" fmla="*/ 0 h 4053016"/>
              <a:gd name="T10" fmla="*/ 0 60000 65536"/>
              <a:gd name="T11" fmla="*/ 0 60000 65536"/>
              <a:gd name="T12" fmla="*/ 0 60000 65536"/>
              <a:gd name="T13" fmla="*/ 0 60000 65536"/>
              <a:gd name="T14" fmla="*/ 0 60000 65536"/>
              <a:gd name="T15" fmla="*/ 0 w 6091881"/>
              <a:gd name="T16" fmla="*/ 0 h 4053016"/>
              <a:gd name="T17" fmla="*/ 6091881 w 6091881"/>
              <a:gd name="T18" fmla="*/ 4053016 h 4053016"/>
            </a:gdLst>
            <a:ahLst/>
            <a:cxnLst>
              <a:cxn ang="T10">
                <a:pos x="T0" y="T1"/>
              </a:cxn>
              <a:cxn ang="T11">
                <a:pos x="T2" y="T3"/>
              </a:cxn>
              <a:cxn ang="T12">
                <a:pos x="T4" y="T5"/>
              </a:cxn>
              <a:cxn ang="T13">
                <a:pos x="T6" y="T7"/>
              </a:cxn>
              <a:cxn ang="T14">
                <a:pos x="T8" y="T9"/>
              </a:cxn>
            </a:cxnLst>
            <a:rect l="T15" t="T16" r="T17" b="T18"/>
            <a:pathLst>
              <a:path w="6091881" h="4053016">
                <a:moveTo>
                  <a:pt x="0" y="0"/>
                </a:moveTo>
                <a:lnTo>
                  <a:pt x="12357" y="4028303"/>
                </a:lnTo>
                <a:lnTo>
                  <a:pt x="6091881" y="4053016"/>
                </a:lnTo>
                <a:lnTo>
                  <a:pt x="6067167" y="0"/>
                </a:lnTo>
                <a:lnTo>
                  <a:pt x="0" y="0"/>
                </a:lnTo>
                <a:close/>
              </a:path>
            </a:pathLst>
          </a:custGeom>
          <a:noFill/>
          <a:ln w="50800" algn="ctr">
            <a:solidFill>
              <a:schemeClr val="tx1"/>
            </a:solidFill>
            <a:round/>
            <a:headEnd/>
            <a:tailEnd/>
          </a:ln>
        </p:spPr>
        <p:txBody>
          <a:bodyPr/>
          <a:lstStyle/>
          <a:p>
            <a:endParaRPr lang="en-US"/>
          </a:p>
        </p:txBody>
      </p:sp>
      <p:sp>
        <p:nvSpPr>
          <p:cNvPr id="15363" name="Freeform 6"/>
          <p:cNvSpPr>
            <a:spLocks noChangeArrowheads="1"/>
          </p:cNvSpPr>
          <p:nvPr/>
        </p:nvSpPr>
        <p:spPr bwMode="auto">
          <a:xfrm>
            <a:off x="1039813" y="704850"/>
            <a:ext cx="7018337" cy="4454525"/>
          </a:xfrm>
          <a:custGeom>
            <a:avLst/>
            <a:gdLst>
              <a:gd name="T0" fmla="*/ 0 w 6104238"/>
              <a:gd name="T1" fmla="*/ 491119 h 3657600"/>
              <a:gd name="T2" fmla="*/ 295383 w 6104238"/>
              <a:gd name="T3" fmla="*/ 245559 h 3657600"/>
              <a:gd name="T4" fmla="*/ 656407 w 6104238"/>
              <a:gd name="T5" fmla="*/ 245559 h 3657600"/>
              <a:gd name="T6" fmla="*/ 1181530 w 6104238"/>
              <a:gd name="T7" fmla="*/ 442005 h 3657600"/>
              <a:gd name="T8" fmla="*/ 1509737 w 6104238"/>
              <a:gd name="T9" fmla="*/ 442005 h 3657600"/>
              <a:gd name="T10" fmla="*/ 2494348 w 6104238"/>
              <a:gd name="T11" fmla="*/ 343781 h 3657600"/>
              <a:gd name="T12" fmla="*/ 3971264 w 6104238"/>
              <a:gd name="T13" fmla="*/ 245559 h 3657600"/>
              <a:gd name="T14" fmla="*/ 4824585 w 6104238"/>
              <a:gd name="T15" fmla="*/ 196447 h 3657600"/>
              <a:gd name="T16" fmla="*/ 6367138 w 6104238"/>
              <a:gd name="T17" fmla="*/ 196447 h 3657600"/>
              <a:gd name="T18" fmla="*/ 9288142 w 6104238"/>
              <a:gd name="T19" fmla="*/ 147336 h 3657600"/>
              <a:gd name="T20" fmla="*/ 10371212 w 6104238"/>
              <a:gd name="T21" fmla="*/ 196447 h 3657600"/>
              <a:gd name="T22" fmla="*/ 10732242 w 6104238"/>
              <a:gd name="T23" fmla="*/ 294673 h 3657600"/>
              <a:gd name="T24" fmla="*/ 11257374 w 6104238"/>
              <a:gd name="T25" fmla="*/ 294673 h 3657600"/>
              <a:gd name="T26" fmla="*/ 11651213 w 6104238"/>
              <a:gd name="T27" fmla="*/ 0 h 3657600"/>
              <a:gd name="T28" fmla="*/ 13029660 w 6104238"/>
              <a:gd name="T29" fmla="*/ 49114 h 3657600"/>
              <a:gd name="T30" fmla="*/ 14440935 w 6104238"/>
              <a:gd name="T31" fmla="*/ 49114 h 3657600"/>
              <a:gd name="T32" fmla="*/ 14867592 w 6104238"/>
              <a:gd name="T33" fmla="*/ 196447 h 3657600"/>
              <a:gd name="T34" fmla="*/ 15491188 w 6104238"/>
              <a:gd name="T35" fmla="*/ 49114 h 3657600"/>
              <a:gd name="T36" fmla="*/ 16147584 w 6104238"/>
              <a:gd name="T37" fmla="*/ 147336 h 3657600"/>
              <a:gd name="T38" fmla="*/ 16213221 w 6104238"/>
              <a:gd name="T39" fmla="*/ 14536952 h 3657600"/>
              <a:gd name="T40" fmla="*/ 32822 w 6104238"/>
              <a:gd name="T41" fmla="*/ 14487847 h 3657600"/>
              <a:gd name="T42" fmla="*/ 0 w 6104238"/>
              <a:gd name="T43" fmla="*/ 491119 h 3657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04238"/>
              <a:gd name="T67" fmla="*/ 0 h 3657600"/>
              <a:gd name="T68" fmla="*/ 6104238 w 6104238"/>
              <a:gd name="T69" fmla="*/ 3657600 h 3657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04238" h="3657600">
                <a:moveTo>
                  <a:pt x="0" y="123568"/>
                </a:moveTo>
                <a:cubicBezTo>
                  <a:pt x="102347" y="59601"/>
                  <a:pt x="59996" y="61784"/>
                  <a:pt x="111211" y="61784"/>
                </a:cubicBezTo>
                <a:lnTo>
                  <a:pt x="247135" y="61784"/>
                </a:lnTo>
                <a:lnTo>
                  <a:pt x="444843" y="111211"/>
                </a:lnTo>
                <a:lnTo>
                  <a:pt x="568411" y="111211"/>
                </a:lnTo>
                <a:cubicBezTo>
                  <a:pt x="932578" y="98653"/>
                  <a:pt x="842240" y="183364"/>
                  <a:pt x="939114" y="86498"/>
                </a:cubicBezTo>
                <a:lnTo>
                  <a:pt x="1495168" y="61784"/>
                </a:lnTo>
                <a:cubicBezTo>
                  <a:pt x="1602253" y="57501"/>
                  <a:pt x="1709272" y="49427"/>
                  <a:pt x="1816443" y="49427"/>
                </a:cubicBezTo>
                <a:lnTo>
                  <a:pt x="2397211" y="49427"/>
                </a:lnTo>
                <a:lnTo>
                  <a:pt x="3496962" y="37071"/>
                </a:lnTo>
                <a:lnTo>
                  <a:pt x="3904735" y="49427"/>
                </a:lnTo>
                <a:cubicBezTo>
                  <a:pt x="4032342" y="74949"/>
                  <a:pt x="3986298" y="74141"/>
                  <a:pt x="4040660" y="74141"/>
                </a:cubicBezTo>
                <a:lnTo>
                  <a:pt x="4238368" y="74141"/>
                </a:lnTo>
                <a:lnTo>
                  <a:pt x="4386649" y="0"/>
                </a:lnTo>
                <a:lnTo>
                  <a:pt x="4905633" y="12357"/>
                </a:lnTo>
                <a:lnTo>
                  <a:pt x="5436973" y="12357"/>
                </a:lnTo>
                <a:lnTo>
                  <a:pt x="5597611" y="49427"/>
                </a:lnTo>
                <a:lnTo>
                  <a:pt x="5832389" y="12357"/>
                </a:lnTo>
                <a:lnTo>
                  <a:pt x="6079524" y="37071"/>
                </a:lnTo>
                <a:lnTo>
                  <a:pt x="6104238" y="3657600"/>
                </a:lnTo>
                <a:lnTo>
                  <a:pt x="12357" y="3645244"/>
                </a:lnTo>
                <a:lnTo>
                  <a:pt x="0" y="123568"/>
                </a:lnTo>
                <a:close/>
              </a:path>
            </a:pathLst>
          </a:custGeom>
          <a:solidFill>
            <a:schemeClr val="bg2">
              <a:alpha val="50195"/>
            </a:schemeClr>
          </a:solidFill>
          <a:ln w="9525" algn="ctr">
            <a:solidFill>
              <a:schemeClr val="tx1"/>
            </a:solidFill>
            <a:round/>
            <a:headEnd/>
            <a:tailEnd/>
          </a:ln>
        </p:spPr>
        <p:txBody>
          <a:bodyPr/>
          <a:lstStyle/>
          <a:p>
            <a:endParaRPr lang="en-US"/>
          </a:p>
        </p:txBody>
      </p:sp>
      <p:sp>
        <p:nvSpPr>
          <p:cNvPr id="6" name="Freeform 5"/>
          <p:cNvSpPr/>
          <p:nvPr/>
        </p:nvSpPr>
        <p:spPr bwMode="auto">
          <a:xfrm>
            <a:off x="1052513" y="1012825"/>
            <a:ext cx="3348037" cy="1860550"/>
          </a:xfrm>
          <a:custGeom>
            <a:avLst/>
            <a:gdLst>
              <a:gd name="connsiteX0" fmla="*/ 296562 w 3225113"/>
              <a:gd name="connsiteY0" fmla="*/ 1977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816443 w 3225113"/>
              <a:gd name="connsiteY65" fmla="*/ 457200 h 1471682"/>
              <a:gd name="connsiteX0" fmla="*/ 296562 w 3225113"/>
              <a:gd name="connsiteY0" fmla="*/ 197708 h 1471682"/>
              <a:gd name="connsiteX1" fmla="*/ 345989 w 3225113"/>
              <a:gd name="connsiteY1" fmla="*/ 3768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816443 w 3225113"/>
              <a:gd name="connsiteY65" fmla="*/ 457200 h 1471682"/>
              <a:gd name="connsiteX0" fmla="*/ 296562 w 3225113"/>
              <a:gd name="connsiteY0" fmla="*/ 197708 h 1471682"/>
              <a:gd name="connsiteX1" fmla="*/ 345989 w 3225113"/>
              <a:gd name="connsiteY1" fmla="*/ 3768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296562 w 3225113"/>
              <a:gd name="connsiteY0" fmla="*/ 1977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597243 w 3225113"/>
              <a:gd name="connsiteY65"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049981 w 3225113"/>
              <a:gd name="connsiteY65" fmla="*/ 522588 h 1471682"/>
              <a:gd name="connsiteX66" fmla="*/ 597243 w 3225113"/>
              <a:gd name="connsiteY66"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509584 w 3225113"/>
              <a:gd name="connsiteY64" fmla="*/ 444843 h 1471682"/>
              <a:gd name="connsiteX65" fmla="*/ 1049981 w 3225113"/>
              <a:gd name="connsiteY65" fmla="*/ 522588 h 1471682"/>
              <a:gd name="connsiteX66" fmla="*/ 597243 w 3225113"/>
              <a:gd name="connsiteY66"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509584 w 3225113"/>
              <a:gd name="connsiteY64" fmla="*/ 444843 h 1471682"/>
              <a:gd name="connsiteX65" fmla="*/ 1049981 w 3225113"/>
              <a:gd name="connsiteY65" fmla="*/ 522588 h 1471682"/>
              <a:gd name="connsiteX66" fmla="*/ 444843 w 3225113"/>
              <a:gd name="connsiteY66" fmla="*/ 381000 h 14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25113" h="1471682">
                <a:moveTo>
                  <a:pt x="448962" y="350108"/>
                </a:moveTo>
                <a:lnTo>
                  <a:pt x="345989" y="148281"/>
                </a:lnTo>
                <a:lnTo>
                  <a:pt x="506627" y="123568"/>
                </a:lnTo>
                <a:lnTo>
                  <a:pt x="691978" y="172995"/>
                </a:lnTo>
                <a:cubicBezTo>
                  <a:pt x="844322" y="198385"/>
                  <a:pt x="790150" y="197708"/>
                  <a:pt x="852616" y="197708"/>
                </a:cubicBezTo>
                <a:lnTo>
                  <a:pt x="1050324" y="259492"/>
                </a:lnTo>
                <a:lnTo>
                  <a:pt x="1297459" y="197708"/>
                </a:lnTo>
                <a:lnTo>
                  <a:pt x="1519881" y="197708"/>
                </a:lnTo>
                <a:lnTo>
                  <a:pt x="1680519" y="247135"/>
                </a:lnTo>
                <a:lnTo>
                  <a:pt x="1878227" y="247135"/>
                </a:lnTo>
                <a:lnTo>
                  <a:pt x="2026508" y="222422"/>
                </a:lnTo>
                <a:lnTo>
                  <a:pt x="2310713" y="172995"/>
                </a:lnTo>
                <a:cubicBezTo>
                  <a:pt x="2462553" y="84422"/>
                  <a:pt x="2401773" y="86497"/>
                  <a:pt x="2471351" y="86497"/>
                </a:cubicBezTo>
                <a:lnTo>
                  <a:pt x="2730843" y="0"/>
                </a:lnTo>
                <a:lnTo>
                  <a:pt x="2953265" y="37070"/>
                </a:lnTo>
                <a:lnTo>
                  <a:pt x="3064476" y="49427"/>
                </a:lnTo>
                <a:lnTo>
                  <a:pt x="3188043" y="86497"/>
                </a:lnTo>
                <a:lnTo>
                  <a:pt x="3225113" y="148281"/>
                </a:lnTo>
                <a:lnTo>
                  <a:pt x="3188043" y="259492"/>
                </a:lnTo>
                <a:cubicBezTo>
                  <a:pt x="3123622" y="336797"/>
                  <a:pt x="3126259" y="301463"/>
                  <a:pt x="3126259" y="345989"/>
                </a:cubicBezTo>
                <a:lnTo>
                  <a:pt x="3101546" y="444843"/>
                </a:lnTo>
                <a:cubicBezTo>
                  <a:pt x="2962434" y="558662"/>
                  <a:pt x="3024163" y="556054"/>
                  <a:pt x="2953265" y="556054"/>
                </a:cubicBezTo>
                <a:cubicBezTo>
                  <a:pt x="2714456" y="505779"/>
                  <a:pt x="2798461" y="506627"/>
                  <a:pt x="2706130" y="506627"/>
                </a:cubicBezTo>
                <a:lnTo>
                  <a:pt x="2533135" y="506627"/>
                </a:lnTo>
                <a:cubicBezTo>
                  <a:pt x="2428501" y="519707"/>
                  <a:pt x="2457762" y="495503"/>
                  <a:pt x="2421924" y="531341"/>
                </a:cubicBezTo>
                <a:cubicBezTo>
                  <a:pt x="2344620" y="595761"/>
                  <a:pt x="2347784" y="560955"/>
                  <a:pt x="2347784" y="605481"/>
                </a:cubicBezTo>
                <a:cubicBezTo>
                  <a:pt x="2309954" y="807237"/>
                  <a:pt x="2310713" y="736138"/>
                  <a:pt x="2310713" y="815546"/>
                </a:cubicBezTo>
                <a:cubicBezTo>
                  <a:pt x="2336164" y="955523"/>
                  <a:pt x="2381478" y="951470"/>
                  <a:pt x="2323070" y="951470"/>
                </a:cubicBezTo>
                <a:cubicBezTo>
                  <a:pt x="2220359" y="989987"/>
                  <a:pt x="2259408" y="988541"/>
                  <a:pt x="2211859" y="988541"/>
                </a:cubicBezTo>
                <a:cubicBezTo>
                  <a:pt x="2198921" y="1079116"/>
                  <a:pt x="2199503" y="1045913"/>
                  <a:pt x="2199503" y="1087395"/>
                </a:cubicBezTo>
                <a:lnTo>
                  <a:pt x="2125362" y="1099752"/>
                </a:lnTo>
                <a:cubicBezTo>
                  <a:pt x="2034787" y="1112690"/>
                  <a:pt x="2038865" y="1082983"/>
                  <a:pt x="2038865" y="1124465"/>
                </a:cubicBezTo>
                <a:cubicBezTo>
                  <a:pt x="1973994" y="1228259"/>
                  <a:pt x="2004558" y="1195842"/>
                  <a:pt x="1964724" y="1235676"/>
                </a:cubicBezTo>
                <a:lnTo>
                  <a:pt x="1841157" y="1309816"/>
                </a:lnTo>
                <a:cubicBezTo>
                  <a:pt x="1740018" y="1461524"/>
                  <a:pt x="1801707" y="1458097"/>
                  <a:pt x="1729946" y="1458097"/>
                </a:cubicBezTo>
                <a:lnTo>
                  <a:pt x="1445740" y="1408670"/>
                </a:lnTo>
                <a:cubicBezTo>
                  <a:pt x="1244101" y="1471682"/>
                  <a:pt x="1317078" y="1470454"/>
                  <a:pt x="1235676" y="1470454"/>
                </a:cubicBezTo>
                <a:cubicBezTo>
                  <a:pt x="1046285" y="1432576"/>
                  <a:pt x="1113332" y="1433384"/>
                  <a:pt x="1037967" y="1433384"/>
                </a:cubicBezTo>
                <a:lnTo>
                  <a:pt x="889686" y="1421027"/>
                </a:lnTo>
                <a:lnTo>
                  <a:pt x="766119" y="1421027"/>
                </a:lnTo>
                <a:cubicBezTo>
                  <a:pt x="638453" y="1433794"/>
                  <a:pt x="683946" y="1433384"/>
                  <a:pt x="630195" y="1433384"/>
                </a:cubicBezTo>
                <a:cubicBezTo>
                  <a:pt x="453321" y="1370215"/>
                  <a:pt x="518432" y="1371600"/>
                  <a:pt x="444843" y="1371600"/>
                </a:cubicBezTo>
                <a:cubicBezTo>
                  <a:pt x="317452" y="1320643"/>
                  <a:pt x="365638" y="1322173"/>
                  <a:pt x="308919" y="1322173"/>
                </a:cubicBezTo>
                <a:cubicBezTo>
                  <a:pt x="193800" y="1360546"/>
                  <a:pt x="236784" y="1359243"/>
                  <a:pt x="185351" y="1359243"/>
                </a:cubicBezTo>
                <a:lnTo>
                  <a:pt x="49427" y="1408670"/>
                </a:lnTo>
                <a:lnTo>
                  <a:pt x="0" y="1433384"/>
                </a:lnTo>
                <a:lnTo>
                  <a:pt x="24713" y="1297460"/>
                </a:lnTo>
                <a:lnTo>
                  <a:pt x="271849" y="1186249"/>
                </a:lnTo>
                <a:lnTo>
                  <a:pt x="556054" y="1161535"/>
                </a:lnTo>
                <a:cubicBezTo>
                  <a:pt x="670866" y="1097752"/>
                  <a:pt x="624858" y="1099752"/>
                  <a:pt x="679622" y="1099752"/>
                </a:cubicBezTo>
                <a:cubicBezTo>
                  <a:pt x="819520" y="1137906"/>
                  <a:pt x="768583" y="1136822"/>
                  <a:pt x="827903" y="1136822"/>
                </a:cubicBezTo>
                <a:lnTo>
                  <a:pt x="951470" y="939114"/>
                </a:lnTo>
                <a:lnTo>
                  <a:pt x="1000897" y="902043"/>
                </a:lnTo>
                <a:lnTo>
                  <a:pt x="1075038" y="926757"/>
                </a:lnTo>
                <a:cubicBezTo>
                  <a:pt x="1202550" y="965011"/>
                  <a:pt x="1155602" y="963827"/>
                  <a:pt x="1210962" y="963827"/>
                </a:cubicBezTo>
                <a:lnTo>
                  <a:pt x="1556951" y="976184"/>
                </a:lnTo>
                <a:lnTo>
                  <a:pt x="1655805" y="889687"/>
                </a:lnTo>
                <a:lnTo>
                  <a:pt x="1878227" y="889687"/>
                </a:lnTo>
                <a:lnTo>
                  <a:pt x="1952367" y="852616"/>
                </a:lnTo>
                <a:lnTo>
                  <a:pt x="2038865" y="852616"/>
                </a:lnTo>
                <a:lnTo>
                  <a:pt x="2187146" y="716692"/>
                </a:lnTo>
                <a:cubicBezTo>
                  <a:pt x="2199913" y="589026"/>
                  <a:pt x="2199503" y="634519"/>
                  <a:pt x="2199503" y="580768"/>
                </a:cubicBezTo>
                <a:lnTo>
                  <a:pt x="2137719" y="506627"/>
                </a:lnTo>
                <a:lnTo>
                  <a:pt x="2051222" y="457200"/>
                </a:lnTo>
                <a:lnTo>
                  <a:pt x="1509584" y="444843"/>
                </a:lnTo>
                <a:lnTo>
                  <a:pt x="1049981" y="522588"/>
                </a:lnTo>
                <a:lnTo>
                  <a:pt x="444843" y="381000"/>
                </a:lnTo>
              </a:path>
            </a:pathLst>
          </a:custGeom>
          <a:solidFill>
            <a:schemeClr val="bg1"/>
          </a:solidFill>
          <a:ln w="254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anchor="ctr"/>
          <a:lstStyle/>
          <a:p>
            <a:pPr algn="ctr">
              <a:defRPr/>
            </a:pPr>
            <a:endParaRPr lang="en-US"/>
          </a:p>
        </p:txBody>
      </p:sp>
      <p:sp>
        <p:nvSpPr>
          <p:cNvPr id="15365" name="Freeform 9"/>
          <p:cNvSpPr>
            <a:spLocks noChangeArrowheads="1"/>
          </p:cNvSpPr>
          <p:nvPr/>
        </p:nvSpPr>
        <p:spPr bwMode="auto">
          <a:xfrm>
            <a:off x="4857750" y="892175"/>
            <a:ext cx="3141663" cy="762000"/>
          </a:xfrm>
          <a:custGeom>
            <a:avLst/>
            <a:gdLst>
              <a:gd name="T0" fmla="*/ 1004528 w 2641600"/>
              <a:gd name="T1" fmla="*/ 632979 h 730250"/>
              <a:gd name="T2" fmla="*/ 406086 w 2641600"/>
              <a:gd name="T3" fmla="*/ 615869 h 730250"/>
              <a:gd name="T4" fmla="*/ 128239 w 2641600"/>
              <a:gd name="T5" fmla="*/ 735625 h 730250"/>
              <a:gd name="T6" fmla="*/ 0 w 2641600"/>
              <a:gd name="T7" fmla="*/ 795500 h 730250"/>
              <a:gd name="T8" fmla="*/ 149610 w 2641600"/>
              <a:gd name="T9" fmla="*/ 855379 h 730250"/>
              <a:gd name="T10" fmla="*/ 619812 w 2641600"/>
              <a:gd name="T11" fmla="*/ 881037 h 730250"/>
              <a:gd name="T12" fmla="*/ 1025903 w 2641600"/>
              <a:gd name="T13" fmla="*/ 958021 h 730250"/>
              <a:gd name="T14" fmla="*/ 2308282 w 2641600"/>
              <a:gd name="T15" fmla="*/ 949468 h 730250"/>
              <a:gd name="T16" fmla="*/ 2457892 w 2641600"/>
              <a:gd name="T17" fmla="*/ 932360 h 730250"/>
              <a:gd name="T18" fmla="*/ 3654780 w 2641600"/>
              <a:gd name="T19" fmla="*/ 881037 h 730250"/>
              <a:gd name="T20" fmla="*/ 3975374 w 2641600"/>
              <a:gd name="T21" fmla="*/ 829716 h 730250"/>
              <a:gd name="T22" fmla="*/ 4167731 w 2641600"/>
              <a:gd name="T23" fmla="*/ 872484 h 730250"/>
              <a:gd name="T24" fmla="*/ 4766174 w 2641600"/>
              <a:gd name="T25" fmla="*/ 932360 h 730250"/>
              <a:gd name="T26" fmla="*/ 5150886 w 2641600"/>
              <a:gd name="T27" fmla="*/ 932360 h 730250"/>
              <a:gd name="T28" fmla="*/ 5920313 w 2641600"/>
              <a:gd name="T29" fmla="*/ 983683 h 730250"/>
              <a:gd name="T30" fmla="*/ 6540125 w 2641600"/>
              <a:gd name="T31" fmla="*/ 932360 h 730250"/>
              <a:gd name="T32" fmla="*/ 8634672 w 2641600"/>
              <a:gd name="T33" fmla="*/ 915254 h 730250"/>
              <a:gd name="T34" fmla="*/ 8848404 w 2641600"/>
              <a:gd name="T35" fmla="*/ 958021 h 730250"/>
              <a:gd name="T36" fmla="*/ 8891148 w 2641600"/>
              <a:gd name="T37" fmla="*/ 496119 h 730250"/>
              <a:gd name="T38" fmla="*/ 8613303 w 2641600"/>
              <a:gd name="T39" fmla="*/ 402026 h 730250"/>
              <a:gd name="T40" fmla="*/ 8335453 w 2641600"/>
              <a:gd name="T41" fmla="*/ 282274 h 730250"/>
              <a:gd name="T42" fmla="*/ 8100347 w 2641600"/>
              <a:gd name="T43" fmla="*/ 299382 h 730250"/>
              <a:gd name="T44" fmla="*/ 6497386 w 2641600"/>
              <a:gd name="T45" fmla="*/ 256615 h 730250"/>
              <a:gd name="T46" fmla="*/ 6347772 w 2641600"/>
              <a:gd name="T47" fmla="*/ 325041 h 730250"/>
              <a:gd name="T48" fmla="*/ 5984430 w 2641600"/>
              <a:gd name="T49" fmla="*/ 239505 h 730250"/>
              <a:gd name="T50" fmla="*/ 5685211 w 2641600"/>
              <a:gd name="T51" fmla="*/ 239505 h 730250"/>
              <a:gd name="T52" fmla="*/ 5257748 w 2641600"/>
              <a:gd name="T53" fmla="*/ 153968 h 730250"/>
              <a:gd name="T54" fmla="*/ 4894407 w 2641600"/>
              <a:gd name="T55" fmla="*/ 25661 h 730250"/>
              <a:gd name="T56" fmla="*/ 4702052 w 2641600"/>
              <a:gd name="T57" fmla="*/ 0 h 730250"/>
              <a:gd name="T58" fmla="*/ 4039491 w 2641600"/>
              <a:gd name="T59" fmla="*/ 17107 h 730250"/>
              <a:gd name="T60" fmla="*/ 3804392 w 2641600"/>
              <a:gd name="T61" fmla="*/ 0 h 730250"/>
              <a:gd name="T62" fmla="*/ 3612032 w 2641600"/>
              <a:gd name="T63" fmla="*/ 111198 h 730250"/>
              <a:gd name="T64" fmla="*/ 3419679 w 2641600"/>
              <a:gd name="T65" fmla="*/ 196736 h 730250"/>
              <a:gd name="T66" fmla="*/ 3141830 w 2641600"/>
              <a:gd name="T67" fmla="*/ 265167 h 730250"/>
              <a:gd name="T68" fmla="*/ 2500641 w 2641600"/>
              <a:gd name="T69" fmla="*/ 273721 h 730250"/>
              <a:gd name="T70" fmla="*/ 1773956 w 2641600"/>
              <a:gd name="T71" fmla="*/ 384920 h 730250"/>
              <a:gd name="T72" fmla="*/ 1474735 w 2641600"/>
              <a:gd name="T73" fmla="*/ 487564 h 730250"/>
              <a:gd name="T74" fmla="*/ 1282378 w 2641600"/>
              <a:gd name="T75" fmla="*/ 487564 h 730250"/>
              <a:gd name="T76" fmla="*/ 1132768 w 2641600"/>
              <a:gd name="T77" fmla="*/ 547442 h 730250"/>
              <a:gd name="T78" fmla="*/ 1004528 w 2641600"/>
              <a:gd name="T79" fmla="*/ 632979 h 7302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41600"/>
              <a:gd name="T121" fmla="*/ 0 h 730250"/>
              <a:gd name="T122" fmla="*/ 2641600 w 2641600"/>
              <a:gd name="T123" fmla="*/ 730250 h 7302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41600" h="730250">
                <a:moveTo>
                  <a:pt x="298450" y="469900"/>
                </a:moveTo>
                <a:lnTo>
                  <a:pt x="120650" y="457200"/>
                </a:lnTo>
                <a:lnTo>
                  <a:pt x="38100" y="546100"/>
                </a:lnTo>
                <a:lnTo>
                  <a:pt x="0" y="590550"/>
                </a:lnTo>
                <a:lnTo>
                  <a:pt x="44450" y="635000"/>
                </a:lnTo>
                <a:lnTo>
                  <a:pt x="184150" y="654050"/>
                </a:lnTo>
                <a:lnTo>
                  <a:pt x="304800" y="711200"/>
                </a:lnTo>
                <a:lnTo>
                  <a:pt x="685800" y="704850"/>
                </a:lnTo>
                <a:lnTo>
                  <a:pt x="730250" y="692150"/>
                </a:lnTo>
                <a:lnTo>
                  <a:pt x="1085850" y="654050"/>
                </a:lnTo>
                <a:cubicBezTo>
                  <a:pt x="1176696" y="615116"/>
                  <a:pt x="1142510" y="615950"/>
                  <a:pt x="1181100" y="615950"/>
                </a:cubicBezTo>
                <a:lnTo>
                  <a:pt x="1238250" y="647700"/>
                </a:lnTo>
                <a:lnTo>
                  <a:pt x="1416050" y="692150"/>
                </a:lnTo>
                <a:lnTo>
                  <a:pt x="1530350" y="692150"/>
                </a:lnTo>
                <a:lnTo>
                  <a:pt x="1758950" y="730250"/>
                </a:lnTo>
                <a:lnTo>
                  <a:pt x="1943100" y="692150"/>
                </a:lnTo>
                <a:lnTo>
                  <a:pt x="2565400" y="679450"/>
                </a:lnTo>
                <a:lnTo>
                  <a:pt x="2628900" y="711200"/>
                </a:lnTo>
                <a:lnTo>
                  <a:pt x="2641600" y="368300"/>
                </a:lnTo>
                <a:lnTo>
                  <a:pt x="2559050" y="298450"/>
                </a:lnTo>
                <a:lnTo>
                  <a:pt x="2476500" y="209550"/>
                </a:lnTo>
                <a:cubicBezTo>
                  <a:pt x="2410924" y="222665"/>
                  <a:pt x="2434586" y="222250"/>
                  <a:pt x="2406650" y="222250"/>
                </a:cubicBezTo>
                <a:lnTo>
                  <a:pt x="1930400" y="190500"/>
                </a:lnTo>
                <a:lnTo>
                  <a:pt x="1885950" y="241300"/>
                </a:lnTo>
                <a:lnTo>
                  <a:pt x="1778000" y="177800"/>
                </a:lnTo>
                <a:lnTo>
                  <a:pt x="1689100" y="177800"/>
                </a:lnTo>
                <a:lnTo>
                  <a:pt x="1562100" y="114300"/>
                </a:lnTo>
                <a:lnTo>
                  <a:pt x="1454150" y="19050"/>
                </a:lnTo>
                <a:lnTo>
                  <a:pt x="1397000" y="0"/>
                </a:lnTo>
                <a:lnTo>
                  <a:pt x="1200150" y="12700"/>
                </a:lnTo>
                <a:lnTo>
                  <a:pt x="1130300" y="0"/>
                </a:lnTo>
                <a:cubicBezTo>
                  <a:pt x="1077840" y="78691"/>
                  <a:pt x="1101086" y="54614"/>
                  <a:pt x="1073150" y="82550"/>
                </a:cubicBezTo>
                <a:cubicBezTo>
                  <a:pt x="1014503" y="141197"/>
                  <a:pt x="1016000" y="112759"/>
                  <a:pt x="1016000" y="146050"/>
                </a:cubicBezTo>
                <a:lnTo>
                  <a:pt x="933450" y="196850"/>
                </a:lnTo>
                <a:cubicBezTo>
                  <a:pt x="869952" y="199040"/>
                  <a:pt x="806485" y="203200"/>
                  <a:pt x="742950" y="203200"/>
                </a:cubicBezTo>
                <a:lnTo>
                  <a:pt x="527050" y="285750"/>
                </a:lnTo>
                <a:lnTo>
                  <a:pt x="438150" y="361950"/>
                </a:lnTo>
                <a:lnTo>
                  <a:pt x="381000" y="361950"/>
                </a:lnTo>
                <a:lnTo>
                  <a:pt x="336550" y="406400"/>
                </a:lnTo>
                <a:lnTo>
                  <a:pt x="298450" y="469900"/>
                </a:lnTo>
                <a:close/>
              </a:path>
            </a:pathLst>
          </a:custGeom>
          <a:solidFill>
            <a:schemeClr val="bg1"/>
          </a:solidFill>
          <a:ln w="25400" algn="ctr">
            <a:solidFill>
              <a:schemeClr val="tx1"/>
            </a:solidFill>
            <a:round/>
            <a:headEnd/>
            <a:tailEnd/>
          </a:ln>
        </p:spPr>
        <p:txBody>
          <a:bodyPr/>
          <a:lstStyle/>
          <a:p>
            <a:endParaRPr lang="en-US"/>
          </a:p>
        </p:txBody>
      </p:sp>
      <p:sp>
        <p:nvSpPr>
          <p:cNvPr id="15366" name="Freeform 10"/>
          <p:cNvSpPr>
            <a:spLocks noChangeArrowheads="1"/>
          </p:cNvSpPr>
          <p:nvPr/>
        </p:nvSpPr>
        <p:spPr bwMode="auto">
          <a:xfrm>
            <a:off x="4705350" y="3482975"/>
            <a:ext cx="3351213" cy="622300"/>
          </a:xfrm>
          <a:custGeom>
            <a:avLst/>
            <a:gdLst>
              <a:gd name="T0" fmla="*/ 8830099 w 2851609"/>
              <a:gd name="T1" fmla="*/ 2104036 h 508000"/>
              <a:gd name="T2" fmla="*/ 8790777 w 2851609"/>
              <a:gd name="T3" fmla="*/ 1578024 h 508000"/>
              <a:gd name="T4" fmla="*/ 8515497 w 2851609"/>
              <a:gd name="T5" fmla="*/ 1341320 h 508000"/>
              <a:gd name="T6" fmla="*/ 8456502 w 2851609"/>
              <a:gd name="T7" fmla="*/ 1104619 h 508000"/>
              <a:gd name="T8" fmla="*/ 8397521 w 2851609"/>
              <a:gd name="T9" fmla="*/ 841617 h 508000"/>
              <a:gd name="T10" fmla="*/ 8318868 w 2851609"/>
              <a:gd name="T11" fmla="*/ 552311 h 508000"/>
              <a:gd name="T12" fmla="*/ 8181223 w 2851609"/>
              <a:gd name="T13" fmla="*/ 526011 h 508000"/>
              <a:gd name="T14" fmla="*/ 8023916 w 2851609"/>
              <a:gd name="T15" fmla="*/ 552311 h 508000"/>
              <a:gd name="T16" fmla="*/ 7689651 w 2851609"/>
              <a:gd name="T17" fmla="*/ 289305 h 508000"/>
              <a:gd name="T18" fmla="*/ 7473362 w 2851609"/>
              <a:gd name="T19" fmla="*/ 394509 h 508000"/>
              <a:gd name="T20" fmla="*/ 6608189 w 2851609"/>
              <a:gd name="T21" fmla="*/ 420808 h 508000"/>
              <a:gd name="T22" fmla="*/ 6077290 w 2851609"/>
              <a:gd name="T23" fmla="*/ 184103 h 508000"/>
              <a:gd name="T24" fmla="*/ 5585713 w 2851609"/>
              <a:gd name="T25" fmla="*/ 263005 h 508000"/>
              <a:gd name="T26" fmla="*/ 5192453 w 2851609"/>
              <a:gd name="T27" fmla="*/ 184103 h 508000"/>
              <a:gd name="T28" fmla="*/ 4071665 w 2851609"/>
              <a:gd name="T29" fmla="*/ 184103 h 508000"/>
              <a:gd name="T30" fmla="*/ 3560425 w 2851609"/>
              <a:gd name="T31" fmla="*/ 0 h 508000"/>
              <a:gd name="T32" fmla="*/ 3245819 w 2851609"/>
              <a:gd name="T33" fmla="*/ 0 h 508000"/>
              <a:gd name="T34" fmla="*/ 3029525 w 2851609"/>
              <a:gd name="T35" fmla="*/ 131503 h 508000"/>
              <a:gd name="T36" fmla="*/ 2695254 w 2851609"/>
              <a:gd name="T37" fmla="*/ 236706 h 508000"/>
              <a:gd name="T38" fmla="*/ 2596939 w 2851609"/>
              <a:gd name="T39" fmla="*/ 368207 h 508000"/>
              <a:gd name="T40" fmla="*/ 2105363 w 2851609"/>
              <a:gd name="T41" fmla="*/ 368207 h 508000"/>
              <a:gd name="T42" fmla="*/ 1122212 w 2851609"/>
              <a:gd name="T43" fmla="*/ 289305 h 508000"/>
              <a:gd name="T44" fmla="*/ 748617 w 2851609"/>
              <a:gd name="T45" fmla="*/ 499708 h 508000"/>
              <a:gd name="T46" fmla="*/ 217717 w 2851609"/>
              <a:gd name="T47" fmla="*/ 867915 h 508000"/>
              <a:gd name="T48" fmla="*/ 40749 w 2851609"/>
              <a:gd name="T49" fmla="*/ 1078317 h 508000"/>
              <a:gd name="T50" fmla="*/ 1424 w 2851609"/>
              <a:gd name="T51" fmla="*/ 1341320 h 508000"/>
              <a:gd name="T52" fmla="*/ 257041 w 2851609"/>
              <a:gd name="T53" fmla="*/ 1499126 h 508000"/>
              <a:gd name="T54" fmla="*/ 1102554 w 2851609"/>
              <a:gd name="T55" fmla="*/ 1578024 h 508000"/>
              <a:gd name="T56" fmla="*/ 1790756 w 2851609"/>
              <a:gd name="T57" fmla="*/ 1604325 h 508000"/>
              <a:gd name="T58" fmla="*/ 2400310 w 2851609"/>
              <a:gd name="T59" fmla="*/ 1656929 h 508000"/>
              <a:gd name="T60" fmla="*/ 2675590 w 2851609"/>
              <a:gd name="T61" fmla="*/ 1393922 h 508000"/>
              <a:gd name="T62" fmla="*/ 3363795 w 2851609"/>
              <a:gd name="T63" fmla="*/ 1446522 h 508000"/>
              <a:gd name="T64" fmla="*/ 3442451 w 2851609"/>
              <a:gd name="T65" fmla="*/ 1499126 h 508000"/>
              <a:gd name="T66" fmla="*/ 4032338 w 2851609"/>
              <a:gd name="T67" fmla="*/ 1472826 h 508000"/>
              <a:gd name="T68" fmla="*/ 4464925 w 2851609"/>
              <a:gd name="T69" fmla="*/ 1604325 h 508000"/>
              <a:gd name="T70" fmla="*/ 4917173 w 2851609"/>
              <a:gd name="T71" fmla="*/ 1578024 h 508000"/>
              <a:gd name="T72" fmla="*/ 5723352 w 2851609"/>
              <a:gd name="T73" fmla="*/ 1683229 h 508000"/>
              <a:gd name="T74" fmla="*/ 6431223 w 2851609"/>
              <a:gd name="T75" fmla="*/ 1656929 h 508000"/>
              <a:gd name="T76" fmla="*/ 6863805 w 2851609"/>
              <a:gd name="T77" fmla="*/ 1762127 h 508000"/>
              <a:gd name="T78" fmla="*/ 7375045 w 2851609"/>
              <a:gd name="T79" fmla="*/ 1788430 h 508000"/>
              <a:gd name="T80" fmla="*/ 7709310 w 2851609"/>
              <a:gd name="T81" fmla="*/ 1893635 h 508000"/>
              <a:gd name="T82" fmla="*/ 8122233 w 2851609"/>
              <a:gd name="T83" fmla="*/ 1841031 h 508000"/>
              <a:gd name="T84" fmla="*/ 8141896 w 2851609"/>
              <a:gd name="T85" fmla="*/ 1867329 h 508000"/>
              <a:gd name="T86" fmla="*/ 8200892 w 2851609"/>
              <a:gd name="T87" fmla="*/ 1919933 h 508000"/>
              <a:gd name="T88" fmla="*/ 8535166 w 2851609"/>
              <a:gd name="T89" fmla="*/ 1893635 h 508000"/>
              <a:gd name="T90" fmla="*/ 8830099 w 2851609"/>
              <a:gd name="T91" fmla="*/ 2104036 h 508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51609"/>
              <a:gd name="T139" fmla="*/ 0 h 508000"/>
              <a:gd name="T140" fmla="*/ 2851609 w 2851609"/>
              <a:gd name="T141" fmla="*/ 508000 h 5080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51609" h="508000">
                <a:moveTo>
                  <a:pt x="2851609" y="508000"/>
                </a:moveTo>
                <a:lnTo>
                  <a:pt x="2838909" y="381000"/>
                </a:lnTo>
                <a:lnTo>
                  <a:pt x="2750009" y="323850"/>
                </a:lnTo>
                <a:lnTo>
                  <a:pt x="2730959" y="266700"/>
                </a:lnTo>
                <a:cubicBezTo>
                  <a:pt x="2711240" y="207542"/>
                  <a:pt x="2711909" y="229630"/>
                  <a:pt x="2711909" y="203200"/>
                </a:cubicBezTo>
                <a:lnTo>
                  <a:pt x="2686509" y="133350"/>
                </a:lnTo>
                <a:cubicBezTo>
                  <a:pt x="2646321" y="126652"/>
                  <a:pt x="2661284" y="127000"/>
                  <a:pt x="2642059" y="127000"/>
                </a:cubicBezTo>
                <a:lnTo>
                  <a:pt x="2591259" y="133350"/>
                </a:lnTo>
                <a:cubicBezTo>
                  <a:pt x="2487864" y="68728"/>
                  <a:pt x="2529596" y="69850"/>
                  <a:pt x="2483309" y="69850"/>
                </a:cubicBezTo>
                <a:cubicBezTo>
                  <a:pt x="2417844" y="96036"/>
                  <a:pt x="2442606" y="95250"/>
                  <a:pt x="2413459" y="95250"/>
                </a:cubicBezTo>
                <a:lnTo>
                  <a:pt x="2134059" y="101600"/>
                </a:lnTo>
                <a:lnTo>
                  <a:pt x="1962609" y="44450"/>
                </a:lnTo>
                <a:lnTo>
                  <a:pt x="1803859" y="63500"/>
                </a:lnTo>
                <a:cubicBezTo>
                  <a:pt x="1689656" y="43346"/>
                  <a:pt x="1732448" y="44450"/>
                  <a:pt x="1676859" y="44450"/>
                </a:cubicBezTo>
                <a:lnTo>
                  <a:pt x="1314909" y="44450"/>
                </a:lnTo>
                <a:lnTo>
                  <a:pt x="1149809" y="0"/>
                </a:lnTo>
                <a:lnTo>
                  <a:pt x="1048209" y="0"/>
                </a:lnTo>
                <a:cubicBezTo>
                  <a:pt x="982816" y="32697"/>
                  <a:pt x="1008374" y="31750"/>
                  <a:pt x="978359" y="31750"/>
                </a:cubicBezTo>
                <a:lnTo>
                  <a:pt x="870409" y="57150"/>
                </a:lnTo>
                <a:cubicBezTo>
                  <a:pt x="849181" y="92530"/>
                  <a:pt x="863701" y="88900"/>
                  <a:pt x="838659" y="88900"/>
                </a:cubicBezTo>
                <a:lnTo>
                  <a:pt x="679909" y="88900"/>
                </a:lnTo>
                <a:lnTo>
                  <a:pt x="362409" y="69850"/>
                </a:lnTo>
                <a:lnTo>
                  <a:pt x="241759" y="120650"/>
                </a:lnTo>
                <a:cubicBezTo>
                  <a:pt x="74795" y="210554"/>
                  <a:pt x="139163" y="209550"/>
                  <a:pt x="70309" y="209550"/>
                </a:cubicBezTo>
                <a:cubicBezTo>
                  <a:pt x="11488" y="255300"/>
                  <a:pt x="13159" y="229866"/>
                  <a:pt x="13159" y="260350"/>
                </a:cubicBezTo>
                <a:cubicBezTo>
                  <a:pt x="0" y="319566"/>
                  <a:pt x="459" y="297985"/>
                  <a:pt x="459" y="323850"/>
                </a:cubicBezTo>
                <a:cubicBezTo>
                  <a:pt x="78552" y="362897"/>
                  <a:pt x="48261" y="361950"/>
                  <a:pt x="83009" y="361950"/>
                </a:cubicBezTo>
                <a:cubicBezTo>
                  <a:pt x="174015" y="368450"/>
                  <a:pt x="264821" y="381000"/>
                  <a:pt x="356059" y="381000"/>
                </a:cubicBezTo>
                <a:lnTo>
                  <a:pt x="578309" y="387350"/>
                </a:lnTo>
                <a:cubicBezTo>
                  <a:pt x="777266" y="406604"/>
                  <a:pt x="775159" y="472323"/>
                  <a:pt x="775159" y="400050"/>
                </a:cubicBezTo>
                <a:cubicBezTo>
                  <a:pt x="859387" y="335259"/>
                  <a:pt x="822993" y="336550"/>
                  <a:pt x="864059" y="336550"/>
                </a:cubicBezTo>
                <a:lnTo>
                  <a:pt x="1086309" y="349250"/>
                </a:lnTo>
                <a:lnTo>
                  <a:pt x="1111709" y="361950"/>
                </a:lnTo>
                <a:lnTo>
                  <a:pt x="1302209" y="355600"/>
                </a:lnTo>
                <a:lnTo>
                  <a:pt x="1441909" y="387350"/>
                </a:lnTo>
                <a:cubicBezTo>
                  <a:pt x="1490588" y="385137"/>
                  <a:pt x="1539230" y="381000"/>
                  <a:pt x="1587959" y="381000"/>
                </a:cubicBezTo>
                <a:cubicBezTo>
                  <a:pt x="1674722" y="389676"/>
                  <a:pt x="1761114" y="406400"/>
                  <a:pt x="1848309" y="406400"/>
                </a:cubicBezTo>
                <a:lnTo>
                  <a:pt x="2076909" y="400050"/>
                </a:lnTo>
                <a:cubicBezTo>
                  <a:pt x="2212338" y="425846"/>
                  <a:pt x="2165010" y="425450"/>
                  <a:pt x="2216609" y="425450"/>
                </a:cubicBezTo>
                <a:cubicBezTo>
                  <a:pt x="2373239" y="431976"/>
                  <a:pt x="2318165" y="431800"/>
                  <a:pt x="2381709" y="431800"/>
                </a:cubicBezTo>
                <a:cubicBezTo>
                  <a:pt x="2485362" y="457713"/>
                  <a:pt x="2448400" y="457200"/>
                  <a:pt x="2489659" y="457200"/>
                </a:cubicBezTo>
                <a:cubicBezTo>
                  <a:pt x="2539914" y="448332"/>
                  <a:pt x="2577994" y="426494"/>
                  <a:pt x="2623009" y="444500"/>
                </a:cubicBezTo>
                <a:cubicBezTo>
                  <a:pt x="2625788" y="445612"/>
                  <a:pt x="2627242" y="448733"/>
                  <a:pt x="2629359" y="450850"/>
                </a:cubicBezTo>
                <a:lnTo>
                  <a:pt x="2648409" y="463550"/>
                </a:lnTo>
                <a:cubicBezTo>
                  <a:pt x="2752122" y="457068"/>
                  <a:pt x="2716076" y="457200"/>
                  <a:pt x="2756359" y="457200"/>
                </a:cubicBezTo>
                <a:lnTo>
                  <a:pt x="2851609" y="508000"/>
                </a:lnTo>
                <a:close/>
              </a:path>
            </a:pathLst>
          </a:custGeom>
          <a:solidFill>
            <a:schemeClr val="bg1"/>
          </a:solidFill>
          <a:ln w="25400" algn="ctr">
            <a:solidFill>
              <a:schemeClr val="tx1"/>
            </a:solidFill>
            <a:round/>
            <a:headEnd/>
            <a:tailEnd/>
          </a:ln>
        </p:spPr>
        <p:txBody>
          <a:bodyPr/>
          <a:lstStyle/>
          <a:p>
            <a:endParaRPr lang="en-US"/>
          </a:p>
        </p:txBody>
      </p:sp>
      <p:sp>
        <p:nvSpPr>
          <p:cNvPr id="15367" name="Freeform 11"/>
          <p:cNvSpPr>
            <a:spLocks noChangeArrowheads="1"/>
          </p:cNvSpPr>
          <p:nvPr/>
        </p:nvSpPr>
        <p:spPr bwMode="auto">
          <a:xfrm>
            <a:off x="1085850" y="2111375"/>
            <a:ext cx="6896100" cy="2133600"/>
          </a:xfrm>
          <a:custGeom>
            <a:avLst/>
            <a:gdLst>
              <a:gd name="T0" fmla="*/ 0 w 5463428"/>
              <a:gd name="T1" fmla="*/ 0 h 1701800"/>
              <a:gd name="T2" fmla="*/ 5463428 w 5463428"/>
              <a:gd name="T3" fmla="*/ 1701800 h 1701800"/>
            </a:gdLst>
            <a:ahLst/>
            <a:cxnLst/>
            <a:rect l="T0" t="T1" r="T2" b="T3"/>
            <a:pathLst>
              <a:path w="5463428" h="1701800">
                <a:moveTo>
                  <a:pt x="2819400" y="1543050"/>
                </a:moveTo>
                <a:cubicBezTo>
                  <a:pt x="2767278" y="1608203"/>
                  <a:pt x="2795707" y="1606550"/>
                  <a:pt x="2762250" y="1606550"/>
                </a:cubicBezTo>
                <a:lnTo>
                  <a:pt x="2692400" y="1606550"/>
                </a:lnTo>
                <a:lnTo>
                  <a:pt x="2597150" y="1644650"/>
                </a:lnTo>
                <a:cubicBezTo>
                  <a:pt x="2428050" y="1586115"/>
                  <a:pt x="2490287" y="1587500"/>
                  <a:pt x="2419350" y="1587500"/>
                </a:cubicBezTo>
                <a:cubicBezTo>
                  <a:pt x="2379357" y="1567503"/>
                  <a:pt x="2395449" y="1568450"/>
                  <a:pt x="2374900" y="1568450"/>
                </a:cubicBezTo>
                <a:cubicBezTo>
                  <a:pt x="2295860" y="1594797"/>
                  <a:pt x="2317632" y="1574918"/>
                  <a:pt x="2292350" y="1600200"/>
                </a:cubicBezTo>
                <a:cubicBezTo>
                  <a:pt x="2201457" y="1632662"/>
                  <a:pt x="2234917" y="1631950"/>
                  <a:pt x="2197100" y="1631950"/>
                </a:cubicBezTo>
                <a:lnTo>
                  <a:pt x="2152650" y="1676400"/>
                </a:lnTo>
                <a:lnTo>
                  <a:pt x="2070100" y="1663700"/>
                </a:lnTo>
                <a:cubicBezTo>
                  <a:pt x="1998323" y="1696326"/>
                  <a:pt x="2025826" y="1695450"/>
                  <a:pt x="1993900" y="1695450"/>
                </a:cubicBezTo>
                <a:lnTo>
                  <a:pt x="1911350" y="1701800"/>
                </a:lnTo>
                <a:lnTo>
                  <a:pt x="1835150" y="1619250"/>
                </a:lnTo>
                <a:lnTo>
                  <a:pt x="1638300" y="1593850"/>
                </a:lnTo>
                <a:cubicBezTo>
                  <a:pt x="1547562" y="1542000"/>
                  <a:pt x="1583530" y="1543050"/>
                  <a:pt x="1543050" y="1543050"/>
                </a:cubicBezTo>
                <a:lnTo>
                  <a:pt x="1365250" y="1549400"/>
                </a:lnTo>
                <a:lnTo>
                  <a:pt x="1276350" y="1600200"/>
                </a:lnTo>
                <a:cubicBezTo>
                  <a:pt x="1223561" y="1659587"/>
                  <a:pt x="1243573" y="1639327"/>
                  <a:pt x="1219200" y="1663700"/>
                </a:cubicBezTo>
                <a:lnTo>
                  <a:pt x="1073150" y="1676400"/>
                </a:lnTo>
                <a:cubicBezTo>
                  <a:pt x="889001" y="1680683"/>
                  <a:pt x="704899" y="1689100"/>
                  <a:pt x="520700" y="1689100"/>
                </a:cubicBezTo>
                <a:lnTo>
                  <a:pt x="241300" y="1657350"/>
                </a:lnTo>
                <a:lnTo>
                  <a:pt x="57150" y="1606550"/>
                </a:lnTo>
                <a:lnTo>
                  <a:pt x="0" y="1555750"/>
                </a:lnTo>
                <a:lnTo>
                  <a:pt x="38100" y="1460500"/>
                </a:lnTo>
                <a:cubicBezTo>
                  <a:pt x="133334" y="1467302"/>
                  <a:pt x="97291" y="1466850"/>
                  <a:pt x="146050" y="1466850"/>
                </a:cubicBezTo>
                <a:lnTo>
                  <a:pt x="228600" y="1409700"/>
                </a:lnTo>
                <a:lnTo>
                  <a:pt x="260350" y="1308100"/>
                </a:lnTo>
                <a:cubicBezTo>
                  <a:pt x="273050" y="1276350"/>
                  <a:pt x="282450" y="1243072"/>
                  <a:pt x="298450" y="1212850"/>
                </a:cubicBezTo>
                <a:cubicBezTo>
                  <a:pt x="302021" y="1206105"/>
                  <a:pt x="317500" y="1200150"/>
                  <a:pt x="317500" y="1200150"/>
                </a:cubicBezTo>
                <a:cubicBezTo>
                  <a:pt x="428030" y="1135132"/>
                  <a:pt x="395930" y="1166170"/>
                  <a:pt x="431800" y="1130300"/>
                </a:cubicBezTo>
                <a:cubicBezTo>
                  <a:pt x="533277" y="1110005"/>
                  <a:pt x="494671" y="1111250"/>
                  <a:pt x="546100" y="1111250"/>
                </a:cubicBezTo>
                <a:cubicBezTo>
                  <a:pt x="719631" y="1143385"/>
                  <a:pt x="659428" y="1143000"/>
                  <a:pt x="723900" y="1143000"/>
                </a:cubicBezTo>
                <a:lnTo>
                  <a:pt x="1028700" y="1143000"/>
                </a:lnTo>
                <a:cubicBezTo>
                  <a:pt x="1197984" y="1116956"/>
                  <a:pt x="1138119" y="1117600"/>
                  <a:pt x="1206500" y="1117600"/>
                </a:cubicBezTo>
                <a:cubicBezTo>
                  <a:pt x="1316563" y="1113284"/>
                  <a:pt x="1426552" y="1104900"/>
                  <a:pt x="1536700" y="1104900"/>
                </a:cubicBezTo>
                <a:lnTo>
                  <a:pt x="1689100" y="1104900"/>
                </a:lnTo>
                <a:cubicBezTo>
                  <a:pt x="1857927" y="1195807"/>
                  <a:pt x="1791696" y="1193800"/>
                  <a:pt x="1866900" y="1193800"/>
                </a:cubicBezTo>
                <a:cubicBezTo>
                  <a:pt x="2106077" y="1206728"/>
                  <a:pt x="2023419" y="1206500"/>
                  <a:pt x="2114550" y="1206500"/>
                </a:cubicBezTo>
                <a:lnTo>
                  <a:pt x="2260600" y="1212850"/>
                </a:lnTo>
                <a:cubicBezTo>
                  <a:pt x="2378398" y="1049241"/>
                  <a:pt x="2328793" y="1100207"/>
                  <a:pt x="2387600" y="1041400"/>
                </a:cubicBezTo>
                <a:lnTo>
                  <a:pt x="2495550" y="812800"/>
                </a:lnTo>
                <a:lnTo>
                  <a:pt x="2603500" y="704850"/>
                </a:lnTo>
                <a:cubicBezTo>
                  <a:pt x="2746053" y="659492"/>
                  <a:pt x="2708646" y="694954"/>
                  <a:pt x="2749550" y="654050"/>
                </a:cubicBezTo>
                <a:lnTo>
                  <a:pt x="2921000" y="552450"/>
                </a:lnTo>
                <a:lnTo>
                  <a:pt x="2984500" y="438150"/>
                </a:lnTo>
                <a:lnTo>
                  <a:pt x="3092450" y="349250"/>
                </a:lnTo>
                <a:lnTo>
                  <a:pt x="3111500" y="228600"/>
                </a:lnTo>
                <a:lnTo>
                  <a:pt x="3206750" y="120650"/>
                </a:lnTo>
                <a:cubicBezTo>
                  <a:pt x="3282908" y="109770"/>
                  <a:pt x="3358419" y="88900"/>
                  <a:pt x="3435350" y="88900"/>
                </a:cubicBezTo>
                <a:lnTo>
                  <a:pt x="3619500" y="146050"/>
                </a:lnTo>
                <a:lnTo>
                  <a:pt x="3835400" y="101600"/>
                </a:lnTo>
                <a:lnTo>
                  <a:pt x="3962400" y="0"/>
                </a:lnTo>
                <a:lnTo>
                  <a:pt x="4222750" y="31750"/>
                </a:lnTo>
                <a:lnTo>
                  <a:pt x="4387850" y="57150"/>
                </a:lnTo>
                <a:cubicBezTo>
                  <a:pt x="4396458" y="58585"/>
                  <a:pt x="4413250" y="63500"/>
                  <a:pt x="4413250" y="63500"/>
                </a:cubicBezTo>
                <a:lnTo>
                  <a:pt x="4819650" y="88900"/>
                </a:lnTo>
                <a:lnTo>
                  <a:pt x="4851400" y="152400"/>
                </a:lnTo>
                <a:lnTo>
                  <a:pt x="4870450" y="215900"/>
                </a:lnTo>
                <a:cubicBezTo>
                  <a:pt x="4967798" y="228880"/>
                  <a:pt x="4965700" y="196569"/>
                  <a:pt x="4965700" y="234950"/>
                </a:cubicBezTo>
                <a:lnTo>
                  <a:pt x="5137150" y="241300"/>
                </a:lnTo>
                <a:cubicBezTo>
                  <a:pt x="5234161" y="305974"/>
                  <a:pt x="5194241" y="304800"/>
                  <a:pt x="5238750" y="304800"/>
                </a:cubicBezTo>
                <a:lnTo>
                  <a:pt x="5334000" y="304800"/>
                </a:lnTo>
                <a:cubicBezTo>
                  <a:pt x="5413040" y="331147"/>
                  <a:pt x="5391268" y="311268"/>
                  <a:pt x="5416550" y="336550"/>
                </a:cubicBezTo>
                <a:cubicBezTo>
                  <a:pt x="5463428" y="403518"/>
                  <a:pt x="5461000" y="374213"/>
                  <a:pt x="5461000" y="412750"/>
                </a:cubicBezTo>
                <a:cubicBezTo>
                  <a:pt x="5368655" y="478711"/>
                  <a:pt x="5408517" y="476250"/>
                  <a:pt x="5359400" y="476250"/>
                </a:cubicBezTo>
                <a:cubicBezTo>
                  <a:pt x="5319183" y="486833"/>
                  <a:pt x="5277688" y="493398"/>
                  <a:pt x="5238750" y="508000"/>
                </a:cubicBezTo>
                <a:cubicBezTo>
                  <a:pt x="5226060" y="512759"/>
                  <a:pt x="5207000" y="533400"/>
                  <a:pt x="5207000" y="533400"/>
                </a:cubicBezTo>
                <a:lnTo>
                  <a:pt x="5130800" y="628650"/>
                </a:lnTo>
                <a:cubicBezTo>
                  <a:pt x="5073650" y="609600"/>
                  <a:pt x="5015619" y="593014"/>
                  <a:pt x="4959350" y="571500"/>
                </a:cubicBezTo>
                <a:cubicBezTo>
                  <a:pt x="4943410" y="565405"/>
                  <a:pt x="4914900" y="546100"/>
                  <a:pt x="4914900" y="546100"/>
                </a:cubicBezTo>
                <a:cubicBezTo>
                  <a:pt x="4876800" y="537633"/>
                  <a:pt x="4839237" y="526220"/>
                  <a:pt x="4800600" y="520700"/>
                </a:cubicBezTo>
                <a:cubicBezTo>
                  <a:pt x="4793974" y="519753"/>
                  <a:pt x="4781550" y="527050"/>
                  <a:pt x="4781550" y="527050"/>
                </a:cubicBezTo>
                <a:cubicBezTo>
                  <a:pt x="4491667" y="591468"/>
                  <a:pt x="4593374" y="590550"/>
                  <a:pt x="4483100" y="590550"/>
                </a:cubicBezTo>
                <a:cubicBezTo>
                  <a:pt x="4417483" y="586317"/>
                  <a:pt x="4352003" y="577850"/>
                  <a:pt x="4286250" y="577850"/>
                </a:cubicBezTo>
                <a:cubicBezTo>
                  <a:pt x="4276784" y="577850"/>
                  <a:pt x="4260850" y="590550"/>
                  <a:pt x="4260850" y="590550"/>
                </a:cubicBezTo>
                <a:cubicBezTo>
                  <a:pt x="4034449" y="635830"/>
                  <a:pt x="4114150" y="635000"/>
                  <a:pt x="4025900" y="635000"/>
                </a:cubicBezTo>
                <a:cubicBezTo>
                  <a:pt x="3761141" y="531679"/>
                  <a:pt x="3848872" y="575061"/>
                  <a:pt x="3752850" y="527050"/>
                </a:cubicBezTo>
                <a:lnTo>
                  <a:pt x="3562350" y="495300"/>
                </a:lnTo>
                <a:cubicBezTo>
                  <a:pt x="3532533" y="489879"/>
                  <a:pt x="3473450" y="476250"/>
                  <a:pt x="3473450" y="476250"/>
                </a:cubicBezTo>
                <a:lnTo>
                  <a:pt x="3327400" y="482600"/>
                </a:lnTo>
                <a:cubicBezTo>
                  <a:pt x="3310467" y="503767"/>
                  <a:pt x="3295767" y="526933"/>
                  <a:pt x="3276600" y="546100"/>
                </a:cubicBezTo>
                <a:cubicBezTo>
                  <a:pt x="3271867" y="550833"/>
                  <a:pt x="3263537" y="549457"/>
                  <a:pt x="3257550" y="552450"/>
                </a:cubicBezTo>
                <a:cubicBezTo>
                  <a:pt x="3254873" y="553789"/>
                  <a:pt x="3253317" y="556683"/>
                  <a:pt x="3251200" y="558800"/>
                </a:cubicBezTo>
                <a:lnTo>
                  <a:pt x="3048000" y="622300"/>
                </a:lnTo>
                <a:cubicBezTo>
                  <a:pt x="3033183" y="643467"/>
                  <a:pt x="3017091" y="663796"/>
                  <a:pt x="3003550" y="685800"/>
                </a:cubicBezTo>
                <a:cubicBezTo>
                  <a:pt x="3000042" y="691501"/>
                  <a:pt x="2997200" y="704850"/>
                  <a:pt x="2997200" y="704850"/>
                </a:cubicBezTo>
                <a:cubicBezTo>
                  <a:pt x="2913364" y="814481"/>
                  <a:pt x="2959949" y="812800"/>
                  <a:pt x="2908300" y="812800"/>
                </a:cubicBezTo>
                <a:cubicBezTo>
                  <a:pt x="2727596" y="857976"/>
                  <a:pt x="2773698" y="814052"/>
                  <a:pt x="2724150" y="863600"/>
                </a:cubicBezTo>
                <a:cubicBezTo>
                  <a:pt x="2538451" y="1036492"/>
                  <a:pt x="2540000" y="951181"/>
                  <a:pt x="2540000" y="1041400"/>
                </a:cubicBezTo>
                <a:lnTo>
                  <a:pt x="2552700" y="1181100"/>
                </a:lnTo>
                <a:cubicBezTo>
                  <a:pt x="2533174" y="1265712"/>
                  <a:pt x="2533650" y="1235410"/>
                  <a:pt x="2533650" y="1270000"/>
                </a:cubicBezTo>
                <a:lnTo>
                  <a:pt x="2590800" y="1346200"/>
                </a:lnTo>
                <a:cubicBezTo>
                  <a:pt x="2656752" y="1392367"/>
                  <a:pt x="2636030" y="1372380"/>
                  <a:pt x="2660650" y="1397000"/>
                </a:cubicBezTo>
                <a:cubicBezTo>
                  <a:pt x="2706167" y="1475028"/>
                  <a:pt x="2705100" y="1443794"/>
                  <a:pt x="2705100" y="1479550"/>
                </a:cubicBezTo>
                <a:lnTo>
                  <a:pt x="2743200" y="1517650"/>
                </a:lnTo>
                <a:lnTo>
                  <a:pt x="2819400" y="1543050"/>
                </a:lnTo>
                <a:close/>
              </a:path>
            </a:pathLst>
          </a:custGeom>
          <a:solidFill>
            <a:schemeClr val="bg1"/>
          </a:solidFill>
          <a:ln w="25400" algn="ctr">
            <a:solidFill>
              <a:schemeClr val="tx1"/>
            </a:solidFill>
            <a:round/>
            <a:headEnd/>
            <a:tailEnd/>
          </a:ln>
        </p:spPr>
        <p:txBody>
          <a:bodyPr/>
          <a:lstStyle/>
          <a:p>
            <a:endParaRPr lang="en-US"/>
          </a:p>
        </p:txBody>
      </p:sp>
      <p:sp>
        <p:nvSpPr>
          <p:cNvPr id="15368" name="Rectangle 12"/>
          <p:cNvSpPr>
            <a:spLocks noChangeArrowheads="1"/>
          </p:cNvSpPr>
          <p:nvPr/>
        </p:nvSpPr>
        <p:spPr bwMode="auto">
          <a:xfrm>
            <a:off x="1085850" y="3787775"/>
            <a:ext cx="6972300" cy="1371600"/>
          </a:xfrm>
          <a:prstGeom prst="rect">
            <a:avLst/>
          </a:prstGeom>
          <a:solidFill>
            <a:schemeClr val="accent2">
              <a:alpha val="34901"/>
            </a:schemeClr>
          </a:solidFill>
          <a:ln w="9525" algn="ctr">
            <a:noFill/>
            <a:round/>
            <a:headEnd/>
            <a:tailEnd/>
          </a:ln>
        </p:spPr>
        <p:txBody>
          <a:bodyPr/>
          <a:lstStyle/>
          <a:p>
            <a:endParaRPr lang="en-US">
              <a:solidFill>
                <a:srgbClr val="F29000"/>
              </a:solidFill>
            </a:endParaRPr>
          </a:p>
        </p:txBody>
      </p:sp>
      <p:sp>
        <p:nvSpPr>
          <p:cNvPr id="11" name="Freeform 10"/>
          <p:cNvSpPr/>
          <p:nvPr/>
        </p:nvSpPr>
        <p:spPr bwMode="auto">
          <a:xfrm>
            <a:off x="2228850" y="152400"/>
            <a:ext cx="619125" cy="625475"/>
          </a:xfrm>
          <a:custGeom>
            <a:avLst/>
            <a:gdLst>
              <a:gd name="connsiteX0" fmla="*/ 350520 w 619818"/>
              <a:gd name="connsiteY0" fmla="*/ 624840 h 624840"/>
              <a:gd name="connsiteX1" fmla="*/ 0 w 619818"/>
              <a:gd name="connsiteY1" fmla="*/ 571500 h 624840"/>
              <a:gd name="connsiteX2" fmla="*/ 320040 w 619818"/>
              <a:gd name="connsiteY2" fmla="*/ 571500 h 624840"/>
              <a:gd name="connsiteX3" fmla="*/ 99060 w 619818"/>
              <a:gd name="connsiteY3" fmla="*/ 495300 h 624840"/>
              <a:gd name="connsiteX4" fmla="*/ 259080 w 619818"/>
              <a:gd name="connsiteY4" fmla="*/ 510540 h 624840"/>
              <a:gd name="connsiteX5" fmla="*/ 76200 w 619818"/>
              <a:gd name="connsiteY5" fmla="*/ 388620 h 624840"/>
              <a:gd name="connsiteX6" fmla="*/ 312420 w 619818"/>
              <a:gd name="connsiteY6" fmla="*/ 480060 h 624840"/>
              <a:gd name="connsiteX7" fmla="*/ 213360 w 619818"/>
              <a:gd name="connsiteY7" fmla="*/ 373380 h 624840"/>
              <a:gd name="connsiteX8" fmla="*/ 320040 w 619818"/>
              <a:gd name="connsiteY8" fmla="*/ 426720 h 624840"/>
              <a:gd name="connsiteX9" fmla="*/ 312420 w 619818"/>
              <a:gd name="connsiteY9" fmla="*/ 53340 h 624840"/>
              <a:gd name="connsiteX10" fmla="*/ 274320 w 619818"/>
              <a:gd name="connsiteY10" fmla="*/ 38100 h 624840"/>
              <a:gd name="connsiteX11" fmla="*/ 304800 w 619818"/>
              <a:gd name="connsiteY11" fmla="*/ 0 h 624840"/>
              <a:gd name="connsiteX12" fmla="*/ 342900 w 619818"/>
              <a:gd name="connsiteY12" fmla="*/ 30480 h 624840"/>
              <a:gd name="connsiteX13" fmla="*/ 327660 w 619818"/>
              <a:gd name="connsiteY13" fmla="*/ 53340 h 624840"/>
              <a:gd name="connsiteX14" fmla="*/ 342900 w 619818"/>
              <a:gd name="connsiteY14" fmla="*/ 419100 h 624840"/>
              <a:gd name="connsiteX15" fmla="*/ 426720 w 619818"/>
              <a:gd name="connsiteY15" fmla="*/ 388620 h 624840"/>
              <a:gd name="connsiteX16" fmla="*/ 350520 w 619818"/>
              <a:gd name="connsiteY16" fmla="*/ 441960 h 624840"/>
              <a:gd name="connsiteX17" fmla="*/ 518160 w 619818"/>
              <a:gd name="connsiteY17" fmla="*/ 403860 h 624840"/>
              <a:gd name="connsiteX18" fmla="*/ 373380 w 619818"/>
              <a:gd name="connsiteY18" fmla="*/ 480060 h 624840"/>
              <a:gd name="connsiteX19" fmla="*/ 556260 w 619818"/>
              <a:gd name="connsiteY19" fmla="*/ 449580 h 624840"/>
              <a:gd name="connsiteX20" fmla="*/ 396240 w 619818"/>
              <a:gd name="connsiteY20" fmla="*/ 525780 h 624840"/>
              <a:gd name="connsiteX21" fmla="*/ 548640 w 619818"/>
              <a:gd name="connsiteY21" fmla="*/ 518160 h 624840"/>
              <a:gd name="connsiteX22" fmla="*/ 434340 w 619818"/>
              <a:gd name="connsiteY22" fmla="*/ 548640 h 624840"/>
              <a:gd name="connsiteX23" fmla="*/ 609600 w 619818"/>
              <a:gd name="connsiteY23" fmla="*/ 579120 h 624840"/>
              <a:gd name="connsiteX24" fmla="*/ 403860 w 619818"/>
              <a:gd name="connsiteY24"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9818" h="624840">
                <a:moveTo>
                  <a:pt x="350520" y="624840"/>
                </a:moveTo>
                <a:lnTo>
                  <a:pt x="0" y="571500"/>
                </a:lnTo>
                <a:lnTo>
                  <a:pt x="320040" y="571500"/>
                </a:lnTo>
                <a:lnTo>
                  <a:pt x="99060" y="495300"/>
                </a:lnTo>
                <a:lnTo>
                  <a:pt x="259080" y="510540"/>
                </a:lnTo>
                <a:lnTo>
                  <a:pt x="76200" y="388620"/>
                </a:lnTo>
                <a:lnTo>
                  <a:pt x="312420" y="480060"/>
                </a:lnTo>
                <a:lnTo>
                  <a:pt x="213360" y="373380"/>
                </a:lnTo>
                <a:lnTo>
                  <a:pt x="320040" y="426720"/>
                </a:lnTo>
                <a:lnTo>
                  <a:pt x="312420" y="53340"/>
                </a:lnTo>
                <a:lnTo>
                  <a:pt x="274320" y="38100"/>
                </a:lnTo>
                <a:lnTo>
                  <a:pt x="304800" y="0"/>
                </a:lnTo>
                <a:lnTo>
                  <a:pt x="342900" y="30480"/>
                </a:lnTo>
                <a:lnTo>
                  <a:pt x="327660" y="53340"/>
                </a:lnTo>
                <a:lnTo>
                  <a:pt x="342900" y="419100"/>
                </a:lnTo>
                <a:lnTo>
                  <a:pt x="426720" y="388620"/>
                </a:lnTo>
                <a:lnTo>
                  <a:pt x="350520" y="441960"/>
                </a:lnTo>
                <a:lnTo>
                  <a:pt x="518160" y="403860"/>
                </a:lnTo>
                <a:lnTo>
                  <a:pt x="373380" y="480060"/>
                </a:lnTo>
                <a:lnTo>
                  <a:pt x="556260" y="449580"/>
                </a:lnTo>
                <a:lnTo>
                  <a:pt x="396240" y="525780"/>
                </a:lnTo>
                <a:cubicBezTo>
                  <a:pt x="568955" y="517929"/>
                  <a:pt x="619818" y="518160"/>
                  <a:pt x="548640" y="518160"/>
                </a:cubicBezTo>
                <a:lnTo>
                  <a:pt x="434340" y="548640"/>
                </a:lnTo>
                <a:lnTo>
                  <a:pt x="609600" y="579120"/>
                </a:lnTo>
                <a:lnTo>
                  <a:pt x="403860" y="624840"/>
                </a:lnTo>
              </a:path>
            </a:pathLst>
          </a:custGeom>
          <a:solidFill>
            <a:srgbClr val="00B050"/>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p>
        </p:txBody>
      </p:sp>
      <p:sp>
        <p:nvSpPr>
          <p:cNvPr id="15370" name="Freeform 16"/>
          <p:cNvSpPr>
            <a:spLocks noChangeArrowheads="1"/>
          </p:cNvSpPr>
          <p:nvPr/>
        </p:nvSpPr>
        <p:spPr bwMode="auto">
          <a:xfrm>
            <a:off x="6396038" y="495300"/>
            <a:ext cx="334962" cy="228600"/>
          </a:xfrm>
          <a:custGeom>
            <a:avLst/>
            <a:gdLst>
              <a:gd name="T0" fmla="*/ 70404 w 333695"/>
              <a:gd name="T1" fmla="*/ 199162 h 230124"/>
              <a:gd name="T2" fmla="*/ 15839 w 333695"/>
              <a:gd name="T3" fmla="*/ 169875 h 230124"/>
              <a:gd name="T4" fmla="*/ 39225 w 333695"/>
              <a:gd name="T5" fmla="*/ 162553 h 230124"/>
              <a:gd name="T6" fmla="*/ 15839 w 333695"/>
              <a:gd name="T7" fmla="*/ 155229 h 230124"/>
              <a:gd name="T8" fmla="*/ 23634 w 333695"/>
              <a:gd name="T9" fmla="*/ 111297 h 230124"/>
              <a:gd name="T10" fmla="*/ 47021 w 333695"/>
              <a:gd name="T11" fmla="*/ 103975 h 230124"/>
              <a:gd name="T12" fmla="*/ 54815 w 333695"/>
              <a:gd name="T13" fmla="*/ 74686 h 230124"/>
              <a:gd name="T14" fmla="*/ 101586 w 333695"/>
              <a:gd name="T15" fmla="*/ 52720 h 230124"/>
              <a:gd name="T16" fmla="*/ 132768 w 333695"/>
              <a:gd name="T17" fmla="*/ 52720 h 230124"/>
              <a:gd name="T18" fmla="*/ 163949 w 333695"/>
              <a:gd name="T19" fmla="*/ 38075 h 230124"/>
              <a:gd name="T20" fmla="*/ 202926 w 333695"/>
              <a:gd name="T21" fmla="*/ 45396 h 230124"/>
              <a:gd name="T22" fmla="*/ 234105 w 333695"/>
              <a:gd name="T23" fmla="*/ 60042 h 230124"/>
              <a:gd name="T24" fmla="*/ 288674 w 333695"/>
              <a:gd name="T25" fmla="*/ 67365 h 230124"/>
              <a:gd name="T26" fmla="*/ 280876 w 333695"/>
              <a:gd name="T27" fmla="*/ 89330 h 230124"/>
              <a:gd name="T28" fmla="*/ 312058 w 333695"/>
              <a:gd name="T29" fmla="*/ 111297 h 230124"/>
              <a:gd name="T30" fmla="*/ 327649 w 333695"/>
              <a:gd name="T31" fmla="*/ 140587 h 230124"/>
              <a:gd name="T32" fmla="*/ 335444 w 333695"/>
              <a:gd name="T33" fmla="*/ 162553 h 230124"/>
              <a:gd name="T34" fmla="*/ 319854 w 333695"/>
              <a:gd name="T35" fmla="*/ 199162 h 230124"/>
              <a:gd name="T36" fmla="*/ 265287 w 333695"/>
              <a:gd name="T37" fmla="*/ 221130 h 230124"/>
              <a:gd name="T38" fmla="*/ 218515 w 333695"/>
              <a:gd name="T39" fmla="*/ 213808 h 230124"/>
              <a:gd name="T40" fmla="*/ 70404 w 333695"/>
              <a:gd name="T41" fmla="*/ 199162 h 230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695"/>
              <a:gd name="T64" fmla="*/ 0 h 230124"/>
              <a:gd name="T65" fmla="*/ 333695 w 333695"/>
              <a:gd name="T66" fmla="*/ 230124 h 230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695" h="230124">
                <a:moveTo>
                  <a:pt x="68823" y="207264"/>
                </a:moveTo>
                <a:cubicBezTo>
                  <a:pt x="35803" y="199644"/>
                  <a:pt x="15483" y="199483"/>
                  <a:pt x="15483" y="176784"/>
                </a:cubicBezTo>
                <a:cubicBezTo>
                  <a:pt x="15483" y="168752"/>
                  <a:pt x="30723" y="171704"/>
                  <a:pt x="38343" y="169164"/>
                </a:cubicBezTo>
                <a:cubicBezTo>
                  <a:pt x="30723" y="166624"/>
                  <a:pt x="21163" y="167224"/>
                  <a:pt x="15483" y="161544"/>
                </a:cubicBezTo>
                <a:cubicBezTo>
                  <a:pt x="0" y="146061"/>
                  <a:pt x="9071" y="127050"/>
                  <a:pt x="23103" y="115824"/>
                </a:cubicBezTo>
                <a:cubicBezTo>
                  <a:pt x="29375" y="110806"/>
                  <a:pt x="38343" y="110744"/>
                  <a:pt x="45963" y="108204"/>
                </a:cubicBezTo>
                <a:cubicBezTo>
                  <a:pt x="48503" y="98044"/>
                  <a:pt x="47774" y="86438"/>
                  <a:pt x="53583" y="77724"/>
                </a:cubicBezTo>
                <a:cubicBezTo>
                  <a:pt x="62024" y="65063"/>
                  <a:pt x="86263" y="59211"/>
                  <a:pt x="99303" y="54864"/>
                </a:cubicBezTo>
                <a:cubicBezTo>
                  <a:pt x="135879" y="0"/>
                  <a:pt x="93207" y="48768"/>
                  <a:pt x="129783" y="54864"/>
                </a:cubicBezTo>
                <a:cubicBezTo>
                  <a:pt x="140988" y="56731"/>
                  <a:pt x="150103" y="44704"/>
                  <a:pt x="160263" y="39624"/>
                </a:cubicBezTo>
                <a:cubicBezTo>
                  <a:pt x="172963" y="42164"/>
                  <a:pt x="187587" y="40060"/>
                  <a:pt x="198363" y="47244"/>
                </a:cubicBezTo>
                <a:cubicBezTo>
                  <a:pt x="232230" y="69822"/>
                  <a:pt x="174656" y="80546"/>
                  <a:pt x="228843" y="62484"/>
                </a:cubicBezTo>
                <a:cubicBezTo>
                  <a:pt x="246623" y="65024"/>
                  <a:pt x="267239" y="60141"/>
                  <a:pt x="282183" y="70104"/>
                </a:cubicBezTo>
                <a:cubicBezTo>
                  <a:pt x="288866" y="74559"/>
                  <a:pt x="270971" y="85780"/>
                  <a:pt x="274563" y="92964"/>
                </a:cubicBezTo>
                <a:cubicBezTo>
                  <a:pt x="280243" y="104323"/>
                  <a:pt x="294883" y="108204"/>
                  <a:pt x="305043" y="115824"/>
                </a:cubicBezTo>
                <a:cubicBezTo>
                  <a:pt x="289803" y="161544"/>
                  <a:pt x="294883" y="120904"/>
                  <a:pt x="320283" y="146304"/>
                </a:cubicBezTo>
                <a:cubicBezTo>
                  <a:pt x="325963" y="151984"/>
                  <a:pt x="325363" y="161544"/>
                  <a:pt x="327903" y="169164"/>
                </a:cubicBezTo>
                <a:cubicBezTo>
                  <a:pt x="262389" y="212840"/>
                  <a:pt x="333695" y="154684"/>
                  <a:pt x="312663" y="207264"/>
                </a:cubicBezTo>
                <a:cubicBezTo>
                  <a:pt x="306816" y="221882"/>
                  <a:pt x="269268" y="227638"/>
                  <a:pt x="259323" y="230124"/>
                </a:cubicBezTo>
                <a:cubicBezTo>
                  <a:pt x="244083" y="227584"/>
                  <a:pt x="229004" y="223736"/>
                  <a:pt x="213603" y="222504"/>
                </a:cubicBezTo>
                <a:cubicBezTo>
                  <a:pt x="165430" y="218650"/>
                  <a:pt x="101843" y="214884"/>
                  <a:pt x="68823" y="207264"/>
                </a:cubicBezTo>
                <a:close/>
              </a:path>
            </a:pathLst>
          </a:custGeom>
          <a:solidFill>
            <a:srgbClr val="00B050"/>
          </a:solidFill>
          <a:ln w="12700" algn="ctr">
            <a:solidFill>
              <a:schemeClr val="tx1"/>
            </a:solidFill>
            <a:round/>
            <a:headEnd/>
            <a:tailEnd/>
          </a:ln>
        </p:spPr>
        <p:txBody>
          <a:bodyPr/>
          <a:lstStyle/>
          <a:p>
            <a:endParaRPr lang="en-US"/>
          </a:p>
        </p:txBody>
      </p:sp>
      <p:sp>
        <p:nvSpPr>
          <p:cNvPr id="13" name="TextBox 12"/>
          <p:cNvSpPr txBox="1"/>
          <p:nvPr/>
        </p:nvSpPr>
        <p:spPr>
          <a:xfrm>
            <a:off x="762000" y="6027738"/>
            <a:ext cx="1905000" cy="830262"/>
          </a:xfrm>
          <a:prstGeom prst="rect">
            <a:avLst/>
          </a:prstGeom>
          <a:noFill/>
        </p:spPr>
        <p:txBody>
          <a:bodyPr>
            <a:spAutoFit/>
          </a:bodyPr>
          <a:lstStyle/>
          <a:p>
            <a:pPr algn="ctr">
              <a:defRPr/>
            </a:pPr>
            <a:r>
              <a:rPr lang="en-US" sz="2400" dirty="0">
                <a:solidFill>
                  <a:srgbClr val="F29000"/>
                </a:solidFill>
                <a:effectLst>
                  <a:outerShdw blurRad="38100" dist="38100" dir="2700000" algn="tl">
                    <a:srgbClr val="000000">
                      <a:alpha val="43137"/>
                    </a:srgbClr>
                  </a:outerShdw>
                </a:effectLst>
              </a:rPr>
              <a:t>Hydrogen sulfide     </a:t>
            </a:r>
          </a:p>
        </p:txBody>
      </p:sp>
      <p:sp>
        <p:nvSpPr>
          <p:cNvPr id="14" name="TextBox 13"/>
          <p:cNvSpPr txBox="1"/>
          <p:nvPr/>
        </p:nvSpPr>
        <p:spPr>
          <a:xfrm>
            <a:off x="3124200" y="6096000"/>
            <a:ext cx="1905000" cy="461963"/>
          </a:xfrm>
          <a:prstGeom prst="rect">
            <a:avLst/>
          </a:prstGeom>
          <a:noFill/>
        </p:spPr>
        <p:txBody>
          <a:bodyPr>
            <a:spAutoFit/>
          </a:bodyPr>
          <a:lstStyle/>
          <a:p>
            <a:pPr algn="ctr">
              <a:defRPr/>
            </a:pPr>
            <a:r>
              <a:rPr lang="en-US" sz="2400" dirty="0">
                <a:effectLst>
                  <a:outerShdw blurRad="38100" dist="38100" dir="2700000" algn="tl">
                    <a:srgbClr val="000000">
                      <a:alpha val="43137"/>
                    </a:srgbClr>
                  </a:outerShdw>
                </a:effectLst>
              </a:rPr>
              <a:t>Oxygen</a:t>
            </a:r>
          </a:p>
        </p:txBody>
      </p:sp>
      <p:sp>
        <p:nvSpPr>
          <p:cNvPr id="15" name="TextBox 14"/>
          <p:cNvSpPr txBox="1"/>
          <p:nvPr/>
        </p:nvSpPr>
        <p:spPr>
          <a:xfrm>
            <a:off x="6248400" y="6027738"/>
            <a:ext cx="1905000" cy="830262"/>
          </a:xfrm>
          <a:prstGeom prst="rect">
            <a:avLst/>
          </a:prstGeom>
          <a:noFill/>
        </p:spPr>
        <p:txBody>
          <a:bodyPr>
            <a:spAutoFit/>
          </a:bodyPr>
          <a:lstStyle/>
          <a:p>
            <a:pPr algn="ctr">
              <a:defRPr/>
            </a:pPr>
            <a:r>
              <a:rPr lang="en-US" sz="2400" dirty="0">
                <a:solidFill>
                  <a:srgbClr val="7030A0"/>
                </a:solidFill>
                <a:effectLst>
                  <a:outerShdw blurRad="38100" dist="38100" dir="2700000" algn="tl">
                    <a:srgbClr val="000000">
                      <a:alpha val="43137"/>
                    </a:srgbClr>
                  </a:outerShdw>
                </a:effectLst>
              </a:rPr>
              <a:t>Sulfuric Acid</a:t>
            </a:r>
          </a:p>
        </p:txBody>
      </p:sp>
      <p:cxnSp>
        <p:nvCxnSpPr>
          <p:cNvPr id="16" name="Straight Connector 15"/>
          <p:cNvCxnSpPr/>
          <p:nvPr/>
        </p:nvCxnSpPr>
        <p:spPr bwMode="auto">
          <a:xfrm>
            <a:off x="1066800" y="1371600"/>
            <a:ext cx="7010400" cy="1588"/>
          </a:xfrm>
          <a:prstGeom prst="line">
            <a:avLst/>
          </a:prstGeom>
          <a:solidFill>
            <a:schemeClr val="accent1"/>
          </a:solidFill>
          <a:ln w="25400" cap="flat" cmpd="sng" algn="ctr">
            <a:solidFill>
              <a:schemeClr val="tx1"/>
            </a:solidFill>
            <a:prstDash val="dash"/>
            <a:round/>
            <a:headEnd type="none" w="med" len="med"/>
            <a:tailEnd type="none"/>
          </a:ln>
          <a:effectLst>
            <a:outerShdw blurRad="50800" dist="38100" dir="2700000" algn="tl" rotWithShape="0">
              <a:prstClr val="black">
                <a:alpha val="40000"/>
              </a:prstClr>
            </a:outerShdw>
          </a:effectLst>
        </p:spPr>
      </p:cxnSp>
      <p:cxnSp>
        <p:nvCxnSpPr>
          <p:cNvPr id="17" name="Straight Connector 16"/>
          <p:cNvCxnSpPr/>
          <p:nvPr/>
        </p:nvCxnSpPr>
        <p:spPr bwMode="auto">
          <a:xfrm>
            <a:off x="1066800" y="2590800"/>
            <a:ext cx="7010400" cy="1588"/>
          </a:xfrm>
          <a:prstGeom prst="line">
            <a:avLst/>
          </a:prstGeom>
          <a:solidFill>
            <a:schemeClr val="accent1"/>
          </a:solidFill>
          <a:ln w="25400" cap="flat" cmpd="sng" algn="ctr">
            <a:solidFill>
              <a:schemeClr val="tx1"/>
            </a:solidFill>
            <a:prstDash val="dash"/>
            <a:round/>
            <a:headEnd type="none" w="med" len="med"/>
            <a:tailEnd type="none"/>
          </a:ln>
          <a:effectLst>
            <a:outerShdw blurRad="50800" dist="38100" dir="2700000" algn="tl" rotWithShape="0">
              <a:prstClr val="black">
                <a:alpha val="40000"/>
              </a:prstClr>
            </a:outerShdw>
          </a:effectLst>
        </p:spPr>
      </p:cxnSp>
      <p:cxnSp>
        <p:nvCxnSpPr>
          <p:cNvPr id="18" name="Straight Connector 17"/>
          <p:cNvCxnSpPr/>
          <p:nvPr/>
        </p:nvCxnSpPr>
        <p:spPr bwMode="auto">
          <a:xfrm>
            <a:off x="1066800" y="3810000"/>
            <a:ext cx="7010400" cy="1588"/>
          </a:xfrm>
          <a:prstGeom prst="line">
            <a:avLst/>
          </a:prstGeom>
          <a:solidFill>
            <a:schemeClr val="accent1"/>
          </a:solidFill>
          <a:ln w="254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15377" name="TextBox 26"/>
          <p:cNvSpPr txBox="1">
            <a:spLocks noChangeArrowheads="1"/>
          </p:cNvSpPr>
          <p:nvPr/>
        </p:nvSpPr>
        <p:spPr bwMode="auto">
          <a:xfrm>
            <a:off x="4495800" y="1676400"/>
            <a:ext cx="2895600" cy="400050"/>
          </a:xfrm>
          <a:prstGeom prst="rect">
            <a:avLst/>
          </a:prstGeom>
          <a:noFill/>
          <a:ln w="9525">
            <a:noFill/>
            <a:miter lim="800000"/>
            <a:headEnd/>
            <a:tailEnd/>
          </a:ln>
        </p:spPr>
        <p:txBody>
          <a:bodyPr>
            <a:spAutoFit/>
          </a:bodyPr>
          <a:lstStyle/>
          <a:p>
            <a:pPr algn="ctr"/>
            <a:r>
              <a:rPr lang="en-US" sz="2000">
                <a:solidFill>
                  <a:schemeClr val="tx1"/>
                </a:solidFill>
              </a:rPr>
              <a:t>former water tables</a:t>
            </a:r>
          </a:p>
        </p:txBody>
      </p:sp>
      <p:cxnSp>
        <p:nvCxnSpPr>
          <p:cNvPr id="20" name="Straight Arrow Connector 19"/>
          <p:cNvCxnSpPr/>
          <p:nvPr/>
        </p:nvCxnSpPr>
        <p:spPr bwMode="auto">
          <a:xfrm rot="16200000" flipV="1">
            <a:off x="4381500" y="1562100"/>
            <a:ext cx="533400" cy="1524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21" name="Straight Arrow Connector 20"/>
          <p:cNvCxnSpPr/>
          <p:nvPr/>
        </p:nvCxnSpPr>
        <p:spPr bwMode="auto">
          <a:xfrm rot="5400000">
            <a:off x="4038600" y="1905000"/>
            <a:ext cx="685800" cy="6858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15380" name="TextBox 33"/>
          <p:cNvSpPr txBox="1">
            <a:spLocks noChangeArrowheads="1"/>
          </p:cNvSpPr>
          <p:nvPr/>
        </p:nvSpPr>
        <p:spPr bwMode="auto">
          <a:xfrm>
            <a:off x="2286000" y="2895600"/>
            <a:ext cx="1981200" cy="400050"/>
          </a:xfrm>
          <a:prstGeom prst="rect">
            <a:avLst/>
          </a:prstGeom>
          <a:noFill/>
          <a:ln w="9525">
            <a:noFill/>
            <a:miter lim="800000"/>
            <a:headEnd/>
            <a:tailEnd/>
          </a:ln>
        </p:spPr>
        <p:txBody>
          <a:bodyPr>
            <a:spAutoFit/>
          </a:bodyPr>
          <a:lstStyle/>
          <a:p>
            <a:pPr algn="ctr"/>
            <a:r>
              <a:rPr lang="en-US" sz="2000">
                <a:solidFill>
                  <a:schemeClr val="tx1"/>
                </a:solidFill>
              </a:rPr>
              <a:t>limestone</a:t>
            </a:r>
          </a:p>
        </p:txBody>
      </p:sp>
      <p:sp>
        <p:nvSpPr>
          <p:cNvPr id="15381" name="TextBox 34"/>
          <p:cNvSpPr txBox="1">
            <a:spLocks noChangeArrowheads="1"/>
          </p:cNvSpPr>
          <p:nvPr/>
        </p:nvSpPr>
        <p:spPr bwMode="auto">
          <a:xfrm>
            <a:off x="990600" y="4724400"/>
            <a:ext cx="2743200" cy="400050"/>
          </a:xfrm>
          <a:prstGeom prst="rect">
            <a:avLst/>
          </a:prstGeom>
          <a:noFill/>
          <a:ln w="9525">
            <a:noFill/>
            <a:miter lim="800000"/>
            <a:headEnd/>
            <a:tailEnd/>
          </a:ln>
        </p:spPr>
        <p:txBody>
          <a:bodyPr>
            <a:spAutoFit/>
          </a:bodyPr>
          <a:lstStyle/>
          <a:p>
            <a:pPr algn="ctr"/>
            <a:r>
              <a:rPr lang="en-US" sz="2000">
                <a:solidFill>
                  <a:schemeClr val="tx1"/>
                </a:solidFill>
              </a:rPr>
              <a:t>hydrogen sulfide</a:t>
            </a:r>
          </a:p>
        </p:txBody>
      </p:sp>
      <p:sp>
        <p:nvSpPr>
          <p:cNvPr id="15382" name="TextBox 35"/>
          <p:cNvSpPr txBox="1">
            <a:spLocks noChangeArrowheads="1"/>
          </p:cNvSpPr>
          <p:nvPr/>
        </p:nvSpPr>
        <p:spPr bwMode="auto">
          <a:xfrm>
            <a:off x="5410200" y="4724400"/>
            <a:ext cx="2743200" cy="400050"/>
          </a:xfrm>
          <a:prstGeom prst="rect">
            <a:avLst/>
          </a:prstGeom>
          <a:noFill/>
          <a:ln w="9525">
            <a:noFill/>
            <a:miter lim="800000"/>
            <a:headEnd/>
            <a:tailEnd/>
          </a:ln>
        </p:spPr>
        <p:txBody>
          <a:bodyPr>
            <a:spAutoFit/>
          </a:bodyPr>
          <a:lstStyle/>
          <a:p>
            <a:pPr algn="ctr"/>
            <a:r>
              <a:rPr lang="en-US" sz="2000">
                <a:solidFill>
                  <a:schemeClr val="tx1"/>
                </a:solidFill>
              </a:rPr>
              <a:t>hydrogen sulfide</a:t>
            </a:r>
          </a:p>
        </p:txBody>
      </p:sp>
      <p:sp>
        <p:nvSpPr>
          <p:cNvPr id="25" name="Freeform 24"/>
          <p:cNvSpPr/>
          <p:nvPr/>
        </p:nvSpPr>
        <p:spPr bwMode="auto">
          <a:xfrm>
            <a:off x="6659563" y="4408488"/>
            <a:ext cx="122237" cy="392112"/>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26" name="Freeform 25"/>
          <p:cNvSpPr/>
          <p:nvPr/>
        </p:nvSpPr>
        <p:spPr bwMode="auto">
          <a:xfrm>
            <a:off x="3078163" y="4419600"/>
            <a:ext cx="122237"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27" name="Freeform 26"/>
          <p:cNvSpPr/>
          <p:nvPr/>
        </p:nvSpPr>
        <p:spPr bwMode="auto">
          <a:xfrm>
            <a:off x="23622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28" name="Freeform 27"/>
          <p:cNvSpPr/>
          <p:nvPr/>
        </p:nvSpPr>
        <p:spPr bwMode="auto">
          <a:xfrm>
            <a:off x="16002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29" name="Freeform 28"/>
          <p:cNvSpPr/>
          <p:nvPr/>
        </p:nvSpPr>
        <p:spPr bwMode="auto">
          <a:xfrm>
            <a:off x="58674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sp>
        <p:nvSpPr>
          <p:cNvPr id="30" name="Freeform 29"/>
          <p:cNvSpPr/>
          <p:nvPr/>
        </p:nvSpPr>
        <p:spPr bwMode="auto">
          <a:xfrm>
            <a:off x="7467600" y="4419600"/>
            <a:ext cx="122238" cy="392113"/>
          </a:xfrm>
          <a:custGeom>
            <a:avLst/>
            <a:gdLst>
              <a:gd name="connsiteX0" fmla="*/ 90137 w 122794"/>
              <a:gd name="connsiteY0" fmla="*/ 391886 h 391886"/>
              <a:gd name="connsiteX1" fmla="*/ 57480 w 122794"/>
              <a:gd name="connsiteY1" fmla="*/ 370115 h 391886"/>
              <a:gd name="connsiteX2" fmla="*/ 46594 w 122794"/>
              <a:gd name="connsiteY2" fmla="*/ 337457 h 391886"/>
              <a:gd name="connsiteX3" fmla="*/ 24823 w 122794"/>
              <a:gd name="connsiteY3" fmla="*/ 304800 h 391886"/>
              <a:gd name="connsiteX4" fmla="*/ 90137 w 122794"/>
              <a:gd name="connsiteY4" fmla="*/ 272143 h 391886"/>
              <a:gd name="connsiteX5" fmla="*/ 122794 w 122794"/>
              <a:gd name="connsiteY5" fmla="*/ 250372 h 391886"/>
              <a:gd name="connsiteX6" fmla="*/ 111908 w 122794"/>
              <a:gd name="connsiteY6" fmla="*/ 217715 h 391886"/>
              <a:gd name="connsiteX7" fmla="*/ 46594 w 122794"/>
              <a:gd name="connsiteY7" fmla="*/ 185057 h 391886"/>
              <a:gd name="connsiteX8" fmla="*/ 35708 w 122794"/>
              <a:gd name="connsiteY8" fmla="*/ 152400 h 391886"/>
              <a:gd name="connsiteX9" fmla="*/ 46594 w 122794"/>
              <a:gd name="connsiteY9" fmla="*/ 108857 h 391886"/>
              <a:gd name="connsiteX10" fmla="*/ 57480 w 122794"/>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 h="391886">
                <a:moveTo>
                  <a:pt x="90137" y="391886"/>
                </a:moveTo>
                <a:cubicBezTo>
                  <a:pt x="79251" y="384629"/>
                  <a:pt x="65653" y="380331"/>
                  <a:pt x="57480" y="370115"/>
                </a:cubicBezTo>
                <a:cubicBezTo>
                  <a:pt x="50312" y="361155"/>
                  <a:pt x="51726" y="347720"/>
                  <a:pt x="46594" y="337457"/>
                </a:cubicBezTo>
                <a:cubicBezTo>
                  <a:pt x="40743" y="325755"/>
                  <a:pt x="32080" y="315686"/>
                  <a:pt x="24823" y="304800"/>
                </a:cubicBezTo>
                <a:cubicBezTo>
                  <a:pt x="118413" y="242408"/>
                  <a:pt x="0" y="317211"/>
                  <a:pt x="90137" y="272143"/>
                </a:cubicBezTo>
                <a:cubicBezTo>
                  <a:pt x="101839" y="266292"/>
                  <a:pt x="111908" y="257629"/>
                  <a:pt x="122794" y="250372"/>
                </a:cubicBezTo>
                <a:cubicBezTo>
                  <a:pt x="119165" y="239486"/>
                  <a:pt x="119076" y="226675"/>
                  <a:pt x="111908" y="217715"/>
                </a:cubicBezTo>
                <a:cubicBezTo>
                  <a:pt x="96560" y="198530"/>
                  <a:pt x="68108" y="192229"/>
                  <a:pt x="46594" y="185057"/>
                </a:cubicBezTo>
                <a:cubicBezTo>
                  <a:pt x="42965" y="174171"/>
                  <a:pt x="35708" y="163875"/>
                  <a:pt x="35708" y="152400"/>
                </a:cubicBezTo>
                <a:cubicBezTo>
                  <a:pt x="35708" y="137439"/>
                  <a:pt x="43918" y="123577"/>
                  <a:pt x="46594" y="108857"/>
                </a:cubicBezTo>
                <a:cubicBezTo>
                  <a:pt x="59020" y="40518"/>
                  <a:pt x="57480" y="50408"/>
                  <a:pt x="57480" y="0"/>
                </a:cubicBezTo>
              </a:path>
            </a:pathLst>
          </a:custGeom>
          <a:noFill/>
          <a:ln w="25400" cap="flat" cmpd="sng" algn="ctr">
            <a:solidFill>
              <a:srgbClr val="F29000"/>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solidFill>
                <a:srgbClr val="F29000"/>
              </a:solidFill>
            </a:endParaRPr>
          </a:p>
        </p:txBody>
      </p:sp>
      <p:cxnSp>
        <p:nvCxnSpPr>
          <p:cNvPr id="31" name="Straight Arrow Connector 30"/>
          <p:cNvCxnSpPr/>
          <p:nvPr/>
        </p:nvCxnSpPr>
        <p:spPr bwMode="auto">
          <a:xfrm rot="5400000">
            <a:off x="3620294" y="342106"/>
            <a:ext cx="381000" cy="1588"/>
          </a:xfrm>
          <a:prstGeom prst="straightConnector1">
            <a:avLst/>
          </a:prstGeom>
          <a:solidFill>
            <a:schemeClr val="accent1"/>
          </a:solidFill>
          <a:ln w="31750" cap="flat" cmpd="sng" algn="ctr">
            <a:solidFill>
              <a:schemeClr val="accent1">
                <a:lumMod val="50000"/>
              </a:schemeClr>
            </a:solidFill>
            <a:prstDash val="solid"/>
            <a:round/>
            <a:headEnd type="none" w="med" len="med"/>
            <a:tailEnd type="arrow"/>
          </a:ln>
          <a:effectLst>
            <a:outerShdw blurRad="50800" dist="38100" dir="2700000" algn="tl" rotWithShape="0">
              <a:prstClr val="black">
                <a:alpha val="40000"/>
              </a:prstClr>
            </a:outerShdw>
          </a:effectLst>
        </p:spPr>
      </p:cxnSp>
      <p:cxnSp>
        <p:nvCxnSpPr>
          <p:cNvPr id="32" name="Straight Arrow Connector 31"/>
          <p:cNvCxnSpPr/>
          <p:nvPr/>
        </p:nvCxnSpPr>
        <p:spPr bwMode="auto">
          <a:xfrm rot="5400000">
            <a:off x="4991894" y="342106"/>
            <a:ext cx="381000" cy="1588"/>
          </a:xfrm>
          <a:prstGeom prst="straightConnector1">
            <a:avLst/>
          </a:prstGeom>
          <a:solidFill>
            <a:schemeClr val="accent1"/>
          </a:solidFill>
          <a:ln w="31750" cap="flat" cmpd="sng" algn="ctr">
            <a:solidFill>
              <a:schemeClr val="accent1">
                <a:lumMod val="50000"/>
              </a:schemeClr>
            </a:solidFill>
            <a:prstDash val="solid"/>
            <a:round/>
            <a:headEnd type="none" w="med" len="med"/>
            <a:tailEnd type="arrow"/>
          </a:ln>
          <a:effectLst>
            <a:outerShdw blurRad="50800" dist="38100" dir="2700000" algn="tl" rotWithShape="0">
              <a:prstClr val="black">
                <a:alpha val="40000"/>
              </a:prstClr>
            </a:outerShdw>
          </a:effectLst>
        </p:spPr>
      </p:cxnSp>
      <p:sp>
        <p:nvSpPr>
          <p:cNvPr id="33" name="TextBox 32"/>
          <p:cNvSpPr txBox="1"/>
          <p:nvPr/>
        </p:nvSpPr>
        <p:spPr>
          <a:xfrm>
            <a:off x="3886200" y="76200"/>
            <a:ext cx="1295400" cy="400050"/>
          </a:xfrm>
          <a:prstGeom prst="rect">
            <a:avLst/>
          </a:prstGeom>
          <a:noFill/>
        </p:spPr>
        <p:txBody>
          <a:bodyPr>
            <a:spAutoFit/>
          </a:bodyPr>
          <a:lstStyle/>
          <a:p>
            <a:pPr algn="ctr">
              <a:defRPr/>
            </a:pPr>
            <a:r>
              <a:rPr lang="en-US" sz="2000" dirty="0">
                <a:solidFill>
                  <a:schemeClr val="accent1">
                    <a:lumMod val="50000"/>
                  </a:schemeClr>
                </a:solidFill>
                <a:effectLst>
                  <a:outerShdw blurRad="38100" dist="38100" dir="2700000" algn="tl">
                    <a:srgbClr val="000000">
                      <a:alpha val="43137"/>
                    </a:srgbClr>
                  </a:outerShdw>
                </a:effectLst>
              </a:rPr>
              <a:t>RAIN</a:t>
            </a:r>
          </a:p>
        </p:txBody>
      </p:sp>
      <p:sp>
        <p:nvSpPr>
          <p:cNvPr id="15392" name="TextBox 50"/>
          <p:cNvSpPr txBox="1">
            <a:spLocks noChangeArrowheads="1"/>
          </p:cNvSpPr>
          <p:nvPr/>
        </p:nvSpPr>
        <p:spPr bwMode="auto">
          <a:xfrm>
            <a:off x="1295400" y="3486150"/>
            <a:ext cx="2895600" cy="400050"/>
          </a:xfrm>
          <a:prstGeom prst="rect">
            <a:avLst/>
          </a:prstGeom>
          <a:noFill/>
          <a:ln w="9525">
            <a:noFill/>
            <a:miter lim="800000"/>
            <a:headEnd/>
            <a:tailEnd/>
          </a:ln>
        </p:spPr>
        <p:txBody>
          <a:bodyPr>
            <a:spAutoFit/>
          </a:bodyPr>
          <a:lstStyle/>
          <a:p>
            <a:pPr algn="ctr"/>
            <a:r>
              <a:rPr lang="en-US" sz="2000">
                <a:solidFill>
                  <a:schemeClr val="tx1"/>
                </a:solidFill>
              </a:rPr>
              <a:t>water table</a:t>
            </a:r>
          </a:p>
        </p:txBody>
      </p:sp>
      <p:sp>
        <p:nvSpPr>
          <p:cNvPr id="35" name="TextBox 34"/>
          <p:cNvSpPr txBox="1"/>
          <p:nvPr/>
        </p:nvSpPr>
        <p:spPr>
          <a:xfrm>
            <a:off x="4229100" y="304800"/>
            <a:ext cx="685800" cy="400050"/>
          </a:xfrm>
          <a:prstGeom prst="rect">
            <a:avLst/>
          </a:prstGeom>
          <a:noFill/>
        </p:spPr>
        <p:txBody>
          <a:bodyPr>
            <a:spAutoFit/>
          </a:bodyPr>
          <a:lstStyle/>
          <a:p>
            <a:pPr algn="ctr">
              <a:defRPr/>
            </a:pPr>
            <a:r>
              <a:rPr lang="en-US" sz="2000" dirty="0">
                <a:effectLst>
                  <a:outerShdw blurRad="38100" dist="38100" dir="2700000" algn="tl">
                    <a:srgbClr val="000000">
                      <a:alpha val="43137"/>
                    </a:srgbClr>
                  </a:outerShdw>
                </a:effectLst>
              </a:rPr>
              <a:t>O</a:t>
            </a:r>
            <a:r>
              <a:rPr lang="en-US" sz="2000" baseline="-25000" dirty="0">
                <a:effectLst>
                  <a:outerShdw blurRad="38100" dist="38100" dir="2700000" algn="tl">
                    <a:srgbClr val="000000">
                      <a:alpha val="43137"/>
                    </a:srgbClr>
                  </a:outerShdw>
                </a:effectLst>
              </a:rPr>
              <a:t>2</a:t>
            </a:r>
          </a:p>
        </p:txBody>
      </p:sp>
      <p:sp>
        <p:nvSpPr>
          <p:cNvPr id="15394" name="TextBox 26"/>
          <p:cNvSpPr txBox="1">
            <a:spLocks noChangeArrowheads="1"/>
          </p:cNvSpPr>
          <p:nvPr/>
        </p:nvSpPr>
        <p:spPr bwMode="auto">
          <a:xfrm>
            <a:off x="5486400" y="1077913"/>
            <a:ext cx="1905000" cy="369887"/>
          </a:xfrm>
          <a:prstGeom prst="rect">
            <a:avLst/>
          </a:prstGeom>
          <a:noFill/>
          <a:ln w="9525">
            <a:noFill/>
            <a:miter lim="800000"/>
            <a:headEnd/>
            <a:tailEnd/>
          </a:ln>
        </p:spPr>
        <p:txBody>
          <a:bodyPr>
            <a:spAutoFit/>
          </a:bodyPr>
          <a:lstStyle/>
          <a:p>
            <a:pPr algn="ctr"/>
            <a:r>
              <a:rPr lang="en-US" sz="1800" b="0" i="1">
                <a:solidFill>
                  <a:schemeClr val="tx1"/>
                </a:solidFill>
              </a:rPr>
              <a:t>oldest caves</a:t>
            </a:r>
          </a:p>
        </p:txBody>
      </p:sp>
      <p:sp>
        <p:nvSpPr>
          <p:cNvPr id="15395" name="TextBox 26"/>
          <p:cNvSpPr txBox="1">
            <a:spLocks noChangeArrowheads="1"/>
          </p:cNvSpPr>
          <p:nvPr/>
        </p:nvSpPr>
        <p:spPr bwMode="auto">
          <a:xfrm>
            <a:off x="5486400" y="3505200"/>
            <a:ext cx="1905000" cy="369888"/>
          </a:xfrm>
          <a:prstGeom prst="rect">
            <a:avLst/>
          </a:prstGeom>
          <a:noFill/>
          <a:ln w="9525">
            <a:noFill/>
            <a:miter lim="800000"/>
            <a:headEnd/>
            <a:tailEnd/>
          </a:ln>
        </p:spPr>
        <p:txBody>
          <a:bodyPr>
            <a:spAutoFit/>
          </a:bodyPr>
          <a:lstStyle/>
          <a:p>
            <a:pPr algn="ctr"/>
            <a:r>
              <a:rPr lang="en-US" sz="1800" b="0" i="1">
                <a:solidFill>
                  <a:schemeClr val="tx1"/>
                </a:solidFill>
              </a:rPr>
              <a:t>newest caves</a:t>
            </a:r>
          </a:p>
        </p:txBody>
      </p:sp>
      <p:sp>
        <p:nvSpPr>
          <p:cNvPr id="15396" name="TextBox 50"/>
          <p:cNvSpPr txBox="1">
            <a:spLocks noChangeArrowheads="1"/>
          </p:cNvSpPr>
          <p:nvPr/>
        </p:nvSpPr>
        <p:spPr bwMode="auto">
          <a:xfrm>
            <a:off x="3124200" y="4267200"/>
            <a:ext cx="2895600" cy="400050"/>
          </a:xfrm>
          <a:prstGeom prst="rect">
            <a:avLst/>
          </a:prstGeom>
          <a:noFill/>
          <a:ln w="9525">
            <a:noFill/>
            <a:miter lim="800000"/>
            <a:headEnd/>
            <a:tailEnd/>
          </a:ln>
        </p:spPr>
        <p:txBody>
          <a:bodyPr>
            <a:spAutoFit/>
          </a:bodyPr>
          <a:lstStyle/>
          <a:p>
            <a:pPr algn="ctr"/>
            <a:r>
              <a:rPr lang="en-US" sz="2000" i="1">
                <a:solidFill>
                  <a:schemeClr val="tx1"/>
                </a:solidFill>
              </a:rPr>
              <a:t>groundwater</a:t>
            </a:r>
          </a:p>
        </p:txBody>
      </p:sp>
      <p:sp>
        <p:nvSpPr>
          <p:cNvPr id="39" name="TextBox 38"/>
          <p:cNvSpPr txBox="1"/>
          <p:nvPr/>
        </p:nvSpPr>
        <p:spPr>
          <a:xfrm>
            <a:off x="647700" y="5257800"/>
            <a:ext cx="7848600" cy="708025"/>
          </a:xfrm>
          <a:prstGeom prst="rect">
            <a:avLst/>
          </a:prstGeom>
          <a:noFill/>
        </p:spPr>
        <p:txBody>
          <a:bodyPr>
            <a:spAutoFit/>
          </a:bodyPr>
          <a:lstStyle/>
          <a:p>
            <a:pPr algn="ctr">
              <a:defRPr/>
            </a:pPr>
            <a:r>
              <a:rPr lang="en-US" sz="4000" dirty="0">
                <a:solidFill>
                  <a:srgbClr val="F29000"/>
                </a:solidFill>
                <a:effectLst>
                  <a:outerShdw blurRad="38100" dist="38100" dir="2700000" algn="tl">
                    <a:srgbClr val="000000">
                      <a:alpha val="43137"/>
                    </a:srgbClr>
                  </a:outerShdw>
                </a:effectLst>
              </a:rPr>
              <a:t>H</a:t>
            </a:r>
            <a:r>
              <a:rPr lang="en-US" sz="4000" baseline="-25000" dirty="0">
                <a:solidFill>
                  <a:srgbClr val="F29000"/>
                </a:solidFill>
                <a:effectLst>
                  <a:outerShdw blurRad="38100" dist="38100" dir="2700000" algn="tl">
                    <a:srgbClr val="000000">
                      <a:alpha val="43137"/>
                    </a:srgbClr>
                  </a:outerShdw>
                </a:effectLst>
              </a:rPr>
              <a:t>2</a:t>
            </a:r>
            <a:r>
              <a:rPr lang="en-US" sz="4000" dirty="0">
                <a:solidFill>
                  <a:srgbClr val="F29000"/>
                </a:solidFill>
                <a:effectLst>
                  <a:outerShdw blurRad="38100" dist="38100" dir="2700000" algn="tl">
                    <a:srgbClr val="000000">
                      <a:alpha val="43137"/>
                    </a:srgbClr>
                  </a:outerShdw>
                </a:effectLst>
              </a:rPr>
              <a:t>S</a:t>
            </a:r>
            <a:r>
              <a:rPr lang="en-US" sz="4000" dirty="0">
                <a:effectLst>
                  <a:outerShdw blurRad="38100" dist="38100" dir="2700000" algn="tl">
                    <a:srgbClr val="000000">
                      <a:alpha val="43137"/>
                    </a:srgbClr>
                  </a:outerShdw>
                </a:effectLst>
              </a:rPr>
              <a:t>    +    2O</a:t>
            </a:r>
            <a:r>
              <a:rPr lang="en-US" sz="4000" baseline="-25000" dirty="0">
                <a:effectLst>
                  <a:outerShdw blurRad="38100" dist="38100" dir="2700000" algn="tl">
                    <a:srgbClr val="000000">
                      <a:alpha val="43137"/>
                    </a:srgbClr>
                  </a:outerShdw>
                </a:effectLst>
              </a:rPr>
              <a:t>2</a:t>
            </a:r>
            <a:r>
              <a:rPr lang="en-US" sz="4000" dirty="0">
                <a:effectLst>
                  <a:outerShdw blurRad="38100" dist="38100" dir="2700000" algn="tl">
                    <a:srgbClr val="000000">
                      <a:alpha val="43137"/>
                    </a:srgbClr>
                  </a:outerShdw>
                </a:effectLst>
              </a:rPr>
              <a:t>      =      </a:t>
            </a:r>
            <a:r>
              <a:rPr lang="en-US" sz="4000" dirty="0">
                <a:solidFill>
                  <a:srgbClr val="7030A0"/>
                </a:solidFill>
                <a:effectLst>
                  <a:outerShdw blurRad="38100" dist="38100" dir="2700000" algn="tl">
                    <a:srgbClr val="000000">
                      <a:alpha val="43137"/>
                    </a:srgbClr>
                  </a:outerShdw>
                </a:effectLst>
              </a:rPr>
              <a:t>H</a:t>
            </a:r>
            <a:r>
              <a:rPr lang="en-US" sz="4000" baseline="-25000" dirty="0">
                <a:solidFill>
                  <a:srgbClr val="7030A0"/>
                </a:solidFill>
                <a:effectLst>
                  <a:outerShdw blurRad="38100" dist="38100" dir="2700000" algn="tl">
                    <a:srgbClr val="000000">
                      <a:alpha val="43137"/>
                    </a:srgbClr>
                  </a:outerShdw>
                </a:effectLst>
              </a:rPr>
              <a:t>2</a:t>
            </a:r>
            <a:r>
              <a:rPr lang="en-US" sz="4000" dirty="0">
                <a:solidFill>
                  <a:srgbClr val="7030A0"/>
                </a:solidFill>
                <a:effectLst>
                  <a:outerShdw blurRad="38100" dist="38100" dir="2700000" algn="tl">
                    <a:srgbClr val="000000">
                      <a:alpha val="43137"/>
                    </a:srgbClr>
                  </a:outerShdw>
                </a:effectLst>
              </a:rPr>
              <a:t>SO</a:t>
            </a:r>
            <a:r>
              <a:rPr lang="en-US" sz="4000" baseline="-25000" dirty="0">
                <a:solidFill>
                  <a:srgbClr val="7030A0"/>
                </a:solidFill>
                <a:effectLst>
                  <a:outerShdw blurRad="38100" dist="38100" dir="2700000" algn="tl">
                    <a:srgbClr val="000000">
                      <a:alpha val="43137"/>
                    </a:srgbClr>
                  </a:outerShdw>
                </a:effectLst>
              </a:rPr>
              <a:t>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rlsbad Caverns 21 DBH"/>
          <p:cNvPicPr>
            <a:picLocks noChangeAspect="1" noChangeArrowheads="1"/>
          </p:cNvPicPr>
          <p:nvPr/>
        </p:nvPicPr>
        <p:blipFill>
          <a:blip r:embed="rId3"/>
          <a:srcRect/>
          <a:stretch>
            <a:fillRect/>
          </a:stretch>
        </p:blipFill>
        <p:spPr bwMode="auto">
          <a:xfrm>
            <a:off x="0" y="457200"/>
            <a:ext cx="9144000" cy="6026150"/>
          </a:xfrm>
          <a:prstGeom prst="rect">
            <a:avLst/>
          </a:prstGeom>
          <a:noFill/>
          <a:ln w="9525">
            <a:noFill/>
            <a:miter lim="800000"/>
            <a:headEnd/>
            <a:tailEnd/>
          </a:ln>
        </p:spPr>
      </p:pic>
      <p:sp>
        <p:nvSpPr>
          <p:cNvPr id="3" name="TextBox 2"/>
          <p:cNvSpPr txBox="1"/>
          <p:nvPr/>
        </p:nvSpPr>
        <p:spPr>
          <a:xfrm>
            <a:off x="2705100" y="533400"/>
            <a:ext cx="37338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The “Big Room”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pider_crawl_h"/>
          <p:cNvPicPr>
            <a:picLocks noChangeAspect="1" noChangeArrowheads="1"/>
          </p:cNvPicPr>
          <p:nvPr/>
        </p:nvPicPr>
        <p:blipFill>
          <a:blip r:embed="rId3"/>
          <a:srcRect/>
          <a:stretch>
            <a:fillRect/>
          </a:stretch>
        </p:blipFill>
        <p:spPr bwMode="auto">
          <a:xfrm>
            <a:off x="0" y="381000"/>
            <a:ext cx="9144000" cy="6045200"/>
          </a:xfrm>
          <a:prstGeom prst="rect">
            <a:avLst/>
          </a:prstGeom>
          <a:noFill/>
          <a:ln w="9525">
            <a:noFill/>
            <a:miter lim="800000"/>
            <a:headEnd/>
            <a:tailEnd/>
          </a:ln>
        </p:spPr>
      </p:pic>
      <p:sp>
        <p:nvSpPr>
          <p:cNvPr id="3" name="TextBox 2"/>
          <p:cNvSpPr txBox="1"/>
          <p:nvPr/>
        </p:nvSpPr>
        <p:spPr>
          <a:xfrm>
            <a:off x="2705100" y="533400"/>
            <a:ext cx="37338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Spider Crawl Tour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pider_crawl_h"/>
          <p:cNvPicPr>
            <a:picLocks noChangeAspect="1" noChangeArrowheads="1"/>
          </p:cNvPicPr>
          <p:nvPr/>
        </p:nvPicPr>
        <p:blipFill>
          <a:blip r:embed="rId3"/>
          <a:srcRect/>
          <a:stretch>
            <a:fillRect/>
          </a:stretch>
        </p:blipFill>
        <p:spPr bwMode="auto">
          <a:xfrm>
            <a:off x="0" y="381000"/>
            <a:ext cx="9144000" cy="6045200"/>
          </a:xfrm>
          <a:prstGeom prst="rect">
            <a:avLst/>
          </a:prstGeom>
          <a:noFill/>
          <a:ln w="9525">
            <a:noFill/>
            <a:miter lim="800000"/>
            <a:headEnd/>
            <a:tailEnd/>
          </a:ln>
        </p:spPr>
      </p:pic>
      <p:sp>
        <p:nvSpPr>
          <p:cNvPr id="3" name="TextBox 2"/>
          <p:cNvSpPr txBox="1"/>
          <p:nvPr/>
        </p:nvSpPr>
        <p:spPr>
          <a:xfrm>
            <a:off x="2705100" y="533400"/>
            <a:ext cx="37338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Spider Crawl Tour</a:t>
            </a:r>
          </a:p>
        </p:txBody>
      </p:sp>
      <p:sp>
        <p:nvSpPr>
          <p:cNvPr id="18436" name="Oval Callout 3"/>
          <p:cNvSpPr>
            <a:spLocks noChangeArrowheads="1"/>
          </p:cNvSpPr>
          <p:nvPr/>
        </p:nvSpPr>
        <p:spPr bwMode="auto">
          <a:xfrm flipH="1">
            <a:off x="228600" y="838200"/>
            <a:ext cx="3124200" cy="1524000"/>
          </a:xfrm>
          <a:prstGeom prst="wedgeEllipseCallout">
            <a:avLst>
              <a:gd name="adj1" fmla="val -52370"/>
              <a:gd name="adj2" fmla="val 144097"/>
            </a:avLst>
          </a:prstGeom>
          <a:solidFill>
            <a:schemeClr val="bg1">
              <a:alpha val="50195"/>
            </a:schemeClr>
          </a:solidFill>
          <a:ln w="9525" algn="ctr">
            <a:solidFill>
              <a:schemeClr val="tx1"/>
            </a:solidFill>
            <a:round/>
            <a:headEnd/>
            <a:tailEnd/>
          </a:ln>
        </p:spPr>
        <p:txBody>
          <a:bodyPr/>
          <a:lstStyle/>
          <a:p>
            <a:pPr algn="ctr"/>
            <a:r>
              <a:rPr lang="en-US" sz="2400" b="0">
                <a:solidFill>
                  <a:schemeClr val="tx1"/>
                </a:solidFill>
              </a:rPr>
              <a:t>I love to sleep </a:t>
            </a:r>
            <a:r>
              <a:rPr lang="en-US" sz="2400" b="0" i="1">
                <a:solidFill>
                  <a:schemeClr val="tx1"/>
                </a:solidFill>
              </a:rPr>
              <a:t>between</a:t>
            </a:r>
            <a:r>
              <a:rPr lang="en-US" sz="2400" b="0">
                <a:solidFill>
                  <a:schemeClr val="tx1"/>
                </a:solidFill>
              </a:rPr>
              <a:t> my mattresses.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arlsbad Caverns 29 DBH"/>
          <p:cNvPicPr>
            <a:picLocks noChangeAspect="1" noChangeArrowheads="1"/>
          </p:cNvPicPr>
          <p:nvPr/>
        </p:nvPicPr>
        <p:blipFill>
          <a:blip r:embed="rId3"/>
          <a:srcRect/>
          <a:stretch>
            <a:fillRect/>
          </a:stretch>
        </p:blipFill>
        <p:spPr bwMode="auto">
          <a:xfrm>
            <a:off x="533400" y="0"/>
            <a:ext cx="8077200" cy="681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veprofile"/>
          <p:cNvPicPr>
            <a:picLocks noChangeAspect="1" noChangeArrowheads="1"/>
          </p:cNvPicPr>
          <p:nvPr/>
        </p:nvPicPr>
        <p:blipFill>
          <a:blip r:embed="rId3"/>
          <a:srcRect/>
          <a:stretch>
            <a:fillRect/>
          </a:stretch>
        </p:blipFill>
        <p:spPr bwMode="auto">
          <a:xfrm>
            <a:off x="0" y="0"/>
            <a:ext cx="5486400" cy="1963738"/>
          </a:xfrm>
          <a:prstGeom prst="rect">
            <a:avLst/>
          </a:prstGeom>
          <a:noFill/>
          <a:ln w="9525">
            <a:noFill/>
            <a:miter lim="800000"/>
            <a:headEnd/>
            <a:tailEnd/>
          </a:ln>
        </p:spPr>
      </p:pic>
      <p:sp>
        <p:nvSpPr>
          <p:cNvPr id="2" name="Rectangle 1"/>
          <p:cNvSpPr/>
          <p:nvPr/>
        </p:nvSpPr>
        <p:spPr bwMode="auto">
          <a:xfrm>
            <a:off x="-228600" y="1600200"/>
            <a:ext cx="5791200" cy="457200"/>
          </a:xfrm>
          <a:prstGeom prst="rect">
            <a:avLst/>
          </a:prstGeom>
          <a:solidFill>
            <a:schemeClr val="accent2">
              <a:alpha val="50000"/>
            </a:schemeClr>
          </a:solidFill>
          <a:ln w="0" cap="flat" cmpd="sng" algn="ctr">
            <a:solidFill>
              <a:srgbClr val="00B0F0"/>
            </a:solidFill>
            <a:prstDash val="solid"/>
            <a:round/>
            <a:headEnd type="none" w="med" len="med"/>
            <a:tailEnd type="none" w="med" len="med"/>
          </a:ln>
          <a:effectLst/>
          <a:scene3d>
            <a:camera prst="orthographicFront">
              <a:rot lat="0" lon="21593999" rev="21480000"/>
            </a:camera>
            <a:lightRig rig="threePt" dir="t"/>
          </a:scene3d>
        </p:spPr>
        <p:txBody>
          <a:bodyPr/>
          <a:lstStyle/>
          <a:p>
            <a:pPr>
              <a:defRPr/>
            </a:pPr>
            <a:endParaRPr lang="en-US"/>
          </a:p>
        </p:txBody>
      </p:sp>
      <p:sp>
        <p:nvSpPr>
          <p:cNvPr id="3" name="Rectangle 2"/>
          <p:cNvSpPr/>
          <p:nvPr/>
        </p:nvSpPr>
        <p:spPr bwMode="auto">
          <a:xfrm>
            <a:off x="-304800" y="1600200"/>
            <a:ext cx="5943600" cy="152400"/>
          </a:xfrm>
          <a:prstGeom prst="rect">
            <a:avLst/>
          </a:prstGeom>
          <a:solidFill>
            <a:srgbClr val="B030A0">
              <a:alpha val="50000"/>
            </a:srgbClr>
          </a:solidFill>
          <a:ln w="0" cap="flat" cmpd="sng" algn="ctr">
            <a:solidFill>
              <a:srgbClr val="00B0F0"/>
            </a:solidFill>
            <a:prstDash val="solid"/>
            <a:round/>
            <a:headEnd type="none" w="med" len="med"/>
            <a:tailEnd type="none" w="med" len="med"/>
          </a:ln>
          <a:effectLst/>
          <a:scene3d>
            <a:camera prst="orthographicFront">
              <a:rot lat="0" lon="21593999" rev="21480000"/>
            </a:camera>
            <a:lightRig rig="threePt" dir="t"/>
          </a:scene3d>
        </p:spPr>
        <p:txBody>
          <a:bodyPr/>
          <a:lstStyle/>
          <a:p>
            <a:pPr>
              <a:defRPr/>
            </a:pPr>
            <a:endParaRPr lang="en-US"/>
          </a:p>
        </p:txBody>
      </p:sp>
      <p:sp>
        <p:nvSpPr>
          <p:cNvPr id="20485" name="Freeform 5"/>
          <p:cNvSpPr>
            <a:spLocks noChangeArrowheads="1"/>
          </p:cNvSpPr>
          <p:nvPr/>
        </p:nvSpPr>
        <p:spPr bwMode="auto">
          <a:xfrm>
            <a:off x="76200" y="-76200"/>
            <a:ext cx="1219200" cy="1524000"/>
          </a:xfrm>
          <a:custGeom>
            <a:avLst/>
            <a:gdLst>
              <a:gd name="T0" fmla="*/ 0 w 2066924"/>
              <a:gd name="T1" fmla="*/ 0 h 2695575"/>
              <a:gd name="T2" fmla="*/ 31932 w 2066924"/>
              <a:gd name="T3" fmla="*/ 8983 h 2695575"/>
              <a:gd name="T4" fmla="*/ 50736 w 2066924"/>
              <a:gd name="T5" fmla="*/ 14598 h 2695575"/>
              <a:gd name="T6" fmla="*/ 64574 w 2066924"/>
              <a:gd name="T7" fmla="*/ 22384 h 2695575"/>
              <a:gd name="T8" fmla="*/ 79564 w 2066924"/>
              <a:gd name="T9" fmla="*/ 27250 h 2695575"/>
              <a:gd name="T10" fmla="*/ 100320 w 2066924"/>
              <a:gd name="T11" fmla="*/ 33089 h 2695575"/>
              <a:gd name="T12" fmla="*/ 126841 w 2066924"/>
              <a:gd name="T13" fmla="*/ 40874 h 2695575"/>
              <a:gd name="T14" fmla="*/ 139525 w 2066924"/>
              <a:gd name="T15" fmla="*/ 46713 h 2695575"/>
              <a:gd name="T16" fmla="*/ 148750 w 2066924"/>
              <a:gd name="T17" fmla="*/ 48660 h 2695575"/>
              <a:gd name="T18" fmla="*/ 176690 w 2066924"/>
              <a:gd name="T19" fmla="*/ 61087 h 2695575"/>
              <a:gd name="T20" fmla="*/ 206405 w 2066924"/>
              <a:gd name="T21" fmla="*/ 73963 h 2695575"/>
              <a:gd name="T22" fmla="*/ 222548 w 2066924"/>
              <a:gd name="T23" fmla="*/ 85641 h 2695575"/>
              <a:gd name="T24" fmla="*/ 249069 w 2066924"/>
              <a:gd name="T25" fmla="*/ 102410 h 2695575"/>
              <a:gd name="T26" fmla="*/ 229467 w 2066924"/>
              <a:gd name="T27" fmla="*/ 142086 h 2695575"/>
              <a:gd name="T28" fmla="*/ 213324 w 2066924"/>
              <a:gd name="T29" fmla="*/ 164470 h 2695575"/>
              <a:gd name="T30" fmla="*/ 201792 w 2066924"/>
              <a:gd name="T31" fmla="*/ 190746 h 2695575"/>
              <a:gd name="T32" fmla="*/ 191414 w 2066924"/>
              <a:gd name="T33" fmla="*/ 220915 h 2695575"/>
              <a:gd name="T34" fmla="*/ 205074 w 2066924"/>
              <a:gd name="T35" fmla="*/ 235962 h 2695575"/>
              <a:gd name="T36" fmla="*/ 222814 w 2066924"/>
              <a:gd name="T37" fmla="*/ 244945 h 2695575"/>
              <a:gd name="T38" fmla="*/ 211017 w 2066924"/>
              <a:gd name="T39" fmla="*/ 275414 h 26955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66924"/>
              <a:gd name="T61" fmla="*/ 0 h 2695575"/>
              <a:gd name="T62" fmla="*/ 2066924 w 2066924"/>
              <a:gd name="T63" fmla="*/ 2695575 h 26955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66924" h="2695575">
                <a:moveTo>
                  <a:pt x="0" y="0"/>
                </a:moveTo>
                <a:lnTo>
                  <a:pt x="263769" y="87923"/>
                </a:lnTo>
                <a:lnTo>
                  <a:pt x="419100" y="142875"/>
                </a:lnTo>
                <a:cubicBezTo>
                  <a:pt x="464038" y="164734"/>
                  <a:pt x="493713" y="198438"/>
                  <a:pt x="533400" y="219075"/>
                </a:cubicBezTo>
                <a:cubicBezTo>
                  <a:pt x="568325" y="236538"/>
                  <a:pt x="631825" y="257175"/>
                  <a:pt x="657225" y="266700"/>
                </a:cubicBezTo>
                <a:cubicBezTo>
                  <a:pt x="706437" y="284162"/>
                  <a:pt x="777875" y="307975"/>
                  <a:pt x="828675" y="323850"/>
                </a:cubicBezTo>
                <a:cubicBezTo>
                  <a:pt x="893762" y="346075"/>
                  <a:pt x="993775" y="377825"/>
                  <a:pt x="1047750" y="400050"/>
                </a:cubicBezTo>
                <a:cubicBezTo>
                  <a:pt x="1079500" y="415925"/>
                  <a:pt x="1122363" y="444500"/>
                  <a:pt x="1152525" y="457200"/>
                </a:cubicBezTo>
                <a:cubicBezTo>
                  <a:pt x="1186243" y="471651"/>
                  <a:pt x="1187727" y="465069"/>
                  <a:pt x="1228725" y="476250"/>
                </a:cubicBezTo>
                <a:cubicBezTo>
                  <a:pt x="1279891" y="499696"/>
                  <a:pt x="1380146" y="556602"/>
                  <a:pt x="1459521" y="597877"/>
                </a:cubicBezTo>
                <a:cubicBezTo>
                  <a:pt x="1538896" y="639152"/>
                  <a:pt x="1641841" y="683846"/>
                  <a:pt x="1704975" y="723900"/>
                </a:cubicBezTo>
                <a:cubicBezTo>
                  <a:pt x="1768109" y="763954"/>
                  <a:pt x="1779588" y="791796"/>
                  <a:pt x="1838325" y="838200"/>
                </a:cubicBezTo>
                <a:cubicBezTo>
                  <a:pt x="1897062" y="884604"/>
                  <a:pt x="2047874" y="910248"/>
                  <a:pt x="2057399" y="1002323"/>
                </a:cubicBezTo>
                <a:cubicBezTo>
                  <a:pt x="2066924" y="1094398"/>
                  <a:pt x="1893887" y="1289416"/>
                  <a:pt x="1895475" y="1390650"/>
                </a:cubicBezTo>
                <a:cubicBezTo>
                  <a:pt x="1895475" y="1493837"/>
                  <a:pt x="1774825" y="1543050"/>
                  <a:pt x="1762125" y="1609725"/>
                </a:cubicBezTo>
                <a:cubicBezTo>
                  <a:pt x="1754601" y="1669915"/>
                  <a:pt x="1760660" y="1726223"/>
                  <a:pt x="1666875" y="1866900"/>
                </a:cubicBezTo>
                <a:cubicBezTo>
                  <a:pt x="1663700" y="1939925"/>
                  <a:pt x="1585856" y="2089233"/>
                  <a:pt x="1581150" y="2162175"/>
                </a:cubicBezTo>
                <a:cubicBezTo>
                  <a:pt x="1585668" y="2248633"/>
                  <a:pt x="1679697" y="2195146"/>
                  <a:pt x="1693985" y="2309446"/>
                </a:cubicBezTo>
                <a:cubicBezTo>
                  <a:pt x="1711813" y="2335945"/>
                  <a:pt x="1832339" y="2333014"/>
                  <a:pt x="1840521" y="2397369"/>
                </a:cubicBezTo>
                <a:cubicBezTo>
                  <a:pt x="1848703" y="2461724"/>
                  <a:pt x="1733916" y="2633174"/>
                  <a:pt x="1743075" y="2695575"/>
                </a:cubicBezTo>
              </a:path>
            </a:pathLst>
          </a:custGeom>
          <a:noFill/>
          <a:ln w="88900" algn="ctr">
            <a:solidFill>
              <a:srgbClr val="B030A0">
                <a:alpha val="50195"/>
              </a:srgbClr>
            </a:solidFill>
            <a:round/>
            <a:headEnd/>
            <a:tailEnd type="triangle" w="med" len="med"/>
          </a:ln>
        </p:spPr>
        <p:txBody>
          <a:bodyPr/>
          <a:lstStyle/>
          <a:p>
            <a:endParaRPr lang="en-US"/>
          </a:p>
        </p:txBody>
      </p:sp>
      <p:sp>
        <p:nvSpPr>
          <p:cNvPr id="20486" name="Freeform 6"/>
          <p:cNvSpPr>
            <a:spLocks noChangeArrowheads="1"/>
          </p:cNvSpPr>
          <p:nvPr/>
        </p:nvSpPr>
        <p:spPr bwMode="auto">
          <a:xfrm>
            <a:off x="1524000" y="609600"/>
            <a:ext cx="1295400" cy="990600"/>
          </a:xfrm>
          <a:custGeom>
            <a:avLst/>
            <a:gdLst>
              <a:gd name="T0" fmla="*/ 0 w 2153749"/>
              <a:gd name="T1" fmla="*/ 0 h 1685925"/>
              <a:gd name="T2" fmla="*/ 44491 w 2153749"/>
              <a:gd name="T3" fmla="*/ 19562 h 1685925"/>
              <a:gd name="T4" fmla="*/ 64820 w 2153749"/>
              <a:gd name="T5" fmla="*/ 26112 h 1685925"/>
              <a:gd name="T6" fmla="*/ 79777 w 2153749"/>
              <a:gd name="T7" fmla="*/ 35194 h 1685925"/>
              <a:gd name="T8" fmla="*/ 95982 w 2153749"/>
              <a:gd name="T9" fmla="*/ 40870 h 1685925"/>
              <a:gd name="T10" fmla="*/ 127146 w 2153749"/>
              <a:gd name="T11" fmla="*/ 56764 h 1685925"/>
              <a:gd name="T12" fmla="*/ 160802 w 2153749"/>
              <a:gd name="T13" fmla="*/ 65847 h 1685925"/>
              <a:gd name="T14" fmla="*/ 200978 w 2153749"/>
              <a:gd name="T15" fmla="*/ 80343 h 1685925"/>
              <a:gd name="T16" fmla="*/ 233100 w 2153749"/>
              <a:gd name="T17" fmla="*/ 95364 h 1685925"/>
              <a:gd name="T18" fmla="*/ 250551 w 2153749"/>
              <a:gd name="T19" fmla="*/ 108987 h 1685925"/>
              <a:gd name="T20" fmla="*/ 269249 w 2153749"/>
              <a:gd name="T21" fmla="*/ 128549 h 1685925"/>
              <a:gd name="T22" fmla="*/ 279989 w 2153749"/>
              <a:gd name="T23" fmla="*/ 147413 h 1685925"/>
              <a:gd name="T24" fmla="*/ 258031 w 2153749"/>
              <a:gd name="T25" fmla="*/ 174834 h 1685925"/>
              <a:gd name="T26" fmla="*/ 240579 w 2153749"/>
              <a:gd name="T27" fmla="*/ 200946 h 1685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53749"/>
              <a:gd name="T43" fmla="*/ 0 h 1685925"/>
              <a:gd name="T44" fmla="*/ 2153749 w 2153749"/>
              <a:gd name="T45" fmla="*/ 1685925 h 1685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53749" h="1685925">
                <a:moveTo>
                  <a:pt x="0" y="0"/>
                </a:moveTo>
                <a:lnTo>
                  <a:pt x="339969" y="164123"/>
                </a:lnTo>
                <a:lnTo>
                  <a:pt x="495300" y="219075"/>
                </a:lnTo>
                <a:cubicBezTo>
                  <a:pt x="540238" y="240934"/>
                  <a:pt x="569913" y="274638"/>
                  <a:pt x="609600" y="295275"/>
                </a:cubicBezTo>
                <a:cubicBezTo>
                  <a:pt x="644525" y="312738"/>
                  <a:pt x="708025" y="333375"/>
                  <a:pt x="733425" y="342900"/>
                </a:cubicBezTo>
                <a:cubicBezTo>
                  <a:pt x="793750" y="373062"/>
                  <a:pt x="889000" y="441325"/>
                  <a:pt x="971550" y="476250"/>
                </a:cubicBezTo>
                <a:cubicBezTo>
                  <a:pt x="1054100" y="511175"/>
                  <a:pt x="1134697" y="519479"/>
                  <a:pt x="1228725" y="552450"/>
                </a:cubicBezTo>
                <a:cubicBezTo>
                  <a:pt x="1322753" y="585421"/>
                  <a:pt x="1443646" y="632802"/>
                  <a:pt x="1535721" y="674077"/>
                </a:cubicBezTo>
                <a:cubicBezTo>
                  <a:pt x="1627796" y="715352"/>
                  <a:pt x="1718041" y="760046"/>
                  <a:pt x="1781175" y="800100"/>
                </a:cubicBezTo>
                <a:cubicBezTo>
                  <a:pt x="1844309" y="840154"/>
                  <a:pt x="1868488" y="867996"/>
                  <a:pt x="1914525" y="914400"/>
                </a:cubicBezTo>
                <a:cubicBezTo>
                  <a:pt x="1960562" y="960804"/>
                  <a:pt x="2019910" y="1024792"/>
                  <a:pt x="2057399" y="1078523"/>
                </a:cubicBezTo>
                <a:cubicBezTo>
                  <a:pt x="2094889" y="1132254"/>
                  <a:pt x="2153749" y="1172064"/>
                  <a:pt x="2139462" y="1236785"/>
                </a:cubicBezTo>
                <a:cubicBezTo>
                  <a:pt x="2087075" y="1351329"/>
                  <a:pt x="2047264" y="1315793"/>
                  <a:pt x="1971675" y="1466850"/>
                </a:cubicBezTo>
                <a:cubicBezTo>
                  <a:pt x="1971675" y="1570037"/>
                  <a:pt x="1851025" y="1619250"/>
                  <a:pt x="1838325" y="1685925"/>
                </a:cubicBezTo>
              </a:path>
            </a:pathLst>
          </a:custGeom>
          <a:noFill/>
          <a:ln w="88900" algn="ctr">
            <a:solidFill>
              <a:srgbClr val="B030A0">
                <a:alpha val="50195"/>
              </a:srgbClr>
            </a:solidFill>
            <a:round/>
            <a:headEnd/>
            <a:tailEnd type="triangle" w="med" len="med"/>
          </a:ln>
        </p:spPr>
        <p:txBody>
          <a:bodyPr/>
          <a:lstStyle/>
          <a:p>
            <a:endParaRPr lang="en-US"/>
          </a:p>
        </p:txBody>
      </p:sp>
      <p:sp>
        <p:nvSpPr>
          <p:cNvPr id="20487" name="Freeform 7"/>
          <p:cNvSpPr>
            <a:spLocks noChangeArrowheads="1"/>
          </p:cNvSpPr>
          <p:nvPr/>
        </p:nvSpPr>
        <p:spPr bwMode="auto">
          <a:xfrm>
            <a:off x="3733800" y="1143000"/>
            <a:ext cx="701675" cy="533400"/>
          </a:xfrm>
          <a:custGeom>
            <a:avLst/>
            <a:gdLst>
              <a:gd name="T0" fmla="*/ 0 w 1463065"/>
              <a:gd name="T1" fmla="*/ 0 h 895351"/>
              <a:gd name="T2" fmla="*/ 17973 w 1463065"/>
              <a:gd name="T3" fmla="*/ 7198 h 895351"/>
              <a:gd name="T4" fmla="*/ 34214 w 1463065"/>
              <a:gd name="T5" fmla="*/ 22519 h 895351"/>
              <a:gd name="T6" fmla="*/ 47200 w 1463065"/>
              <a:gd name="T7" fmla="*/ 28795 h 895351"/>
              <a:gd name="T8" fmla="*/ 58118 w 1463065"/>
              <a:gd name="T9" fmla="*/ 43992 h 895351"/>
              <a:gd name="T10" fmla="*/ 69876 w 1463065"/>
              <a:gd name="T11" fmla="*/ 63866 h 895351"/>
              <a:gd name="T12" fmla="*/ 74217 w 1463065"/>
              <a:gd name="T13" fmla="*/ 83800 h 895351"/>
              <a:gd name="T14" fmla="*/ 73403 w 1463065"/>
              <a:gd name="T15" fmla="*/ 112780 h 895351"/>
              <a:gd name="T16" fmla="*/ 0 60000 65536"/>
              <a:gd name="T17" fmla="*/ 0 60000 65536"/>
              <a:gd name="T18" fmla="*/ 0 60000 65536"/>
              <a:gd name="T19" fmla="*/ 0 60000 65536"/>
              <a:gd name="T20" fmla="*/ 0 60000 65536"/>
              <a:gd name="T21" fmla="*/ 0 60000 65536"/>
              <a:gd name="T22" fmla="*/ 0 60000 65536"/>
              <a:gd name="T23" fmla="*/ 0 60000 65536"/>
              <a:gd name="T24" fmla="*/ 0 w 1463065"/>
              <a:gd name="T25" fmla="*/ 0 h 895351"/>
              <a:gd name="T26" fmla="*/ 1463065 w 1463065"/>
              <a:gd name="T27" fmla="*/ 895351 h 895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3065" h="895351">
                <a:moveTo>
                  <a:pt x="0" y="0"/>
                </a:moveTo>
                <a:lnTo>
                  <a:pt x="339726" y="57151"/>
                </a:lnTo>
                <a:cubicBezTo>
                  <a:pt x="447513" y="74247"/>
                  <a:pt x="554647" y="150203"/>
                  <a:pt x="646722" y="178778"/>
                </a:cubicBezTo>
                <a:cubicBezTo>
                  <a:pt x="738797" y="207353"/>
                  <a:pt x="816871" y="200189"/>
                  <a:pt x="892176" y="228601"/>
                </a:cubicBezTo>
                <a:cubicBezTo>
                  <a:pt x="967481" y="257013"/>
                  <a:pt x="1027114" y="302847"/>
                  <a:pt x="1098551" y="349251"/>
                </a:cubicBezTo>
                <a:cubicBezTo>
                  <a:pt x="1169988" y="395655"/>
                  <a:pt x="1270081" y="454352"/>
                  <a:pt x="1320800" y="507024"/>
                </a:cubicBezTo>
                <a:cubicBezTo>
                  <a:pt x="1371519" y="559696"/>
                  <a:pt x="1417150" y="600565"/>
                  <a:pt x="1402863" y="665286"/>
                </a:cubicBezTo>
                <a:cubicBezTo>
                  <a:pt x="1350476" y="779830"/>
                  <a:pt x="1463065" y="744294"/>
                  <a:pt x="1387476" y="895351"/>
                </a:cubicBezTo>
              </a:path>
            </a:pathLst>
          </a:custGeom>
          <a:noFill/>
          <a:ln w="88900" algn="ctr">
            <a:solidFill>
              <a:srgbClr val="B030A0">
                <a:alpha val="50195"/>
              </a:srgbClr>
            </a:solidFill>
            <a:round/>
            <a:headEnd/>
            <a:tailEnd type="triangle" w="med" len="med"/>
          </a:ln>
        </p:spPr>
        <p:txBody>
          <a:bodyPr/>
          <a:lstStyle/>
          <a:p>
            <a:endParaRPr lang="en-US"/>
          </a:p>
        </p:txBody>
      </p:sp>
      <p:sp>
        <p:nvSpPr>
          <p:cNvPr id="20488" name="Text Box 4"/>
          <p:cNvSpPr txBox="1">
            <a:spLocks noChangeArrowheads="1"/>
          </p:cNvSpPr>
          <p:nvPr/>
        </p:nvSpPr>
        <p:spPr bwMode="auto">
          <a:xfrm>
            <a:off x="5486400" y="-533400"/>
            <a:ext cx="3657600" cy="3046413"/>
          </a:xfrm>
          <a:prstGeom prst="rect">
            <a:avLst/>
          </a:prstGeom>
          <a:solidFill>
            <a:schemeClr val="tx1"/>
          </a:solidFill>
          <a:ln w="9525">
            <a:noFill/>
            <a:miter lim="800000"/>
            <a:headEnd/>
            <a:tailEnd/>
          </a:ln>
        </p:spPr>
        <p:txBody>
          <a:bodyPr>
            <a:spAutoFit/>
          </a:bodyPr>
          <a:lstStyle/>
          <a:p>
            <a:pPr algn="ctr">
              <a:spcBef>
                <a:spcPct val="50000"/>
              </a:spcBef>
            </a:pPr>
            <a:endParaRPr lang="en-US">
              <a:solidFill>
                <a:schemeClr val="bg1"/>
              </a:solidFill>
            </a:endParaRPr>
          </a:p>
          <a:p>
            <a:pPr algn="ctr">
              <a:spcBef>
                <a:spcPct val="50000"/>
              </a:spcBef>
            </a:pPr>
            <a:r>
              <a:rPr lang="en-US">
                <a:solidFill>
                  <a:schemeClr val="bg1"/>
                </a:solidFill>
              </a:rPr>
              <a:t>Lehman was formed by Carbonic Acid   </a:t>
            </a:r>
          </a:p>
          <a:p>
            <a:pPr algn="ctr">
              <a:spcBef>
                <a:spcPct val="50000"/>
              </a:spcBef>
            </a:pPr>
            <a:endParaRPr lang="en-US"/>
          </a:p>
        </p:txBody>
      </p:sp>
      <p:pic>
        <p:nvPicPr>
          <p:cNvPr id="20489" name="Picture 3" descr="Great Basin 06 DBH"/>
          <p:cNvPicPr>
            <a:picLocks noChangeAspect="1" noChangeArrowheads="1"/>
          </p:cNvPicPr>
          <p:nvPr/>
        </p:nvPicPr>
        <p:blipFill>
          <a:blip r:embed="rId4"/>
          <a:srcRect/>
          <a:stretch>
            <a:fillRect/>
          </a:stretch>
        </p:blipFill>
        <p:spPr bwMode="auto">
          <a:xfrm>
            <a:off x="0" y="1981200"/>
            <a:ext cx="9144000" cy="6146800"/>
          </a:xfrm>
          <a:prstGeom prst="rect">
            <a:avLst/>
          </a:prstGeom>
          <a:noFill/>
          <a:ln w="9525">
            <a:noFill/>
            <a:miter lim="800000"/>
            <a:headEnd/>
            <a:tailEnd/>
          </a:ln>
        </p:spPr>
      </p:pic>
      <p:sp>
        <p:nvSpPr>
          <p:cNvPr id="10" name="TextBox 9"/>
          <p:cNvSpPr txBox="1"/>
          <p:nvPr/>
        </p:nvSpPr>
        <p:spPr>
          <a:xfrm rot="1460774">
            <a:off x="1220788" y="549275"/>
            <a:ext cx="2133600" cy="400050"/>
          </a:xfrm>
          <a:prstGeom prst="rect">
            <a:avLst/>
          </a:prstGeom>
          <a:noFill/>
        </p:spPr>
        <p:txBody>
          <a:bodyPr>
            <a:spAutoFit/>
          </a:bodyPr>
          <a:lstStyle/>
          <a:p>
            <a:pPr algn="ctr">
              <a:defRPr/>
            </a:pPr>
            <a:r>
              <a:rPr lang="en-US" sz="2000" dirty="0">
                <a:solidFill>
                  <a:srgbClr val="7030A0"/>
                </a:solidFill>
                <a:effectLst>
                  <a:outerShdw blurRad="38100" dist="38100" dir="2700000" algn="tl">
                    <a:srgbClr val="000000">
                      <a:alpha val="43137"/>
                    </a:srgbClr>
                  </a:outerShdw>
                </a:effectLst>
              </a:rPr>
              <a:t>carbonic acid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0" y="381000"/>
            <a:ext cx="9136063" cy="6096000"/>
          </a:xfrm>
          <a:prstGeom prst="rect">
            <a:avLst/>
          </a:prstGeom>
          <a:noFill/>
          <a:ln w="9525">
            <a:noFill/>
            <a:miter lim="800000"/>
            <a:headEnd/>
            <a:tailEnd/>
          </a:ln>
        </p:spPr>
      </p:pic>
      <p:sp>
        <p:nvSpPr>
          <p:cNvPr id="5" name="TextBox 4"/>
          <p:cNvSpPr txBox="1"/>
          <p:nvPr/>
        </p:nvSpPr>
        <p:spPr>
          <a:xfrm>
            <a:off x="1752600" y="2209800"/>
            <a:ext cx="2514600" cy="584200"/>
          </a:xfrm>
          <a:prstGeom prst="rect">
            <a:avLst/>
          </a:prstGeom>
          <a:noFill/>
        </p:spPr>
        <p:txBody>
          <a:bodyPr>
            <a:spAutoFit/>
          </a:bodyPr>
          <a:lstStyle/>
          <a:p>
            <a:pPr algn="ctr">
              <a:defRPr/>
            </a:pPr>
            <a:r>
              <a:rPr lang="en-US" dirty="0">
                <a:solidFill>
                  <a:schemeClr val="tx1"/>
                </a:solidFill>
                <a:effectLst>
                  <a:outerShdw blurRad="38100" dist="38100" dir="2700000" algn="tl">
                    <a:srgbClr val="000000">
                      <a:alpha val="43137"/>
                    </a:srgbClr>
                  </a:outerShdw>
                </a:effectLst>
              </a:rPr>
              <a:t>El Capitan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wg_tour_h"/>
          <p:cNvPicPr>
            <a:picLocks noChangeAspect="1" noChangeArrowheads="1"/>
          </p:cNvPicPr>
          <p:nvPr/>
        </p:nvPicPr>
        <p:blipFill>
          <a:blip r:embed="rId3"/>
          <a:srcRect/>
          <a:stretch>
            <a:fillRect/>
          </a:stretch>
        </p:blipFill>
        <p:spPr bwMode="auto">
          <a:xfrm>
            <a:off x="0" y="0"/>
            <a:ext cx="104394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c_start_v"/>
          <p:cNvPicPr>
            <a:picLocks noChangeAspect="1" noChangeArrowheads="1"/>
          </p:cNvPicPr>
          <p:nvPr/>
        </p:nvPicPr>
        <p:blipFill>
          <a:blip r:embed="rId3"/>
          <a:srcRect/>
          <a:stretch>
            <a:fillRect/>
          </a:stretch>
        </p:blipFill>
        <p:spPr bwMode="auto">
          <a:xfrm>
            <a:off x="0" y="0"/>
            <a:ext cx="4621213" cy="6858000"/>
          </a:xfrm>
          <a:prstGeom prst="rect">
            <a:avLst/>
          </a:prstGeom>
          <a:noFill/>
          <a:ln w="9525">
            <a:noFill/>
            <a:miter lim="800000"/>
            <a:headEnd/>
            <a:tailEnd/>
          </a:ln>
        </p:spPr>
      </p:pic>
      <p:pic>
        <p:nvPicPr>
          <p:cNvPr id="22531" name="Picture 3" descr="Carlsbad Caverns 31 DBH"/>
          <p:cNvPicPr>
            <a:picLocks noChangeAspect="1" noChangeArrowheads="1"/>
          </p:cNvPicPr>
          <p:nvPr/>
        </p:nvPicPr>
        <p:blipFill>
          <a:blip r:embed="rId4"/>
          <a:srcRect/>
          <a:stretch>
            <a:fillRect/>
          </a:stretch>
        </p:blipFill>
        <p:spPr bwMode="auto">
          <a:xfrm>
            <a:off x="4619625" y="0"/>
            <a:ext cx="4524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76200"/>
            <a:ext cx="4551363" cy="3200400"/>
          </a:xfrm>
          <a:prstGeom prst="rect">
            <a:avLst/>
          </a:prstGeom>
          <a:noFill/>
          <a:ln w="9525">
            <a:noFill/>
            <a:miter lim="800000"/>
            <a:headEnd/>
            <a:tailEnd/>
          </a:ln>
        </p:spPr>
      </p:pic>
      <p:pic>
        <p:nvPicPr>
          <p:cNvPr id="23555" name="Picture 3"/>
          <p:cNvPicPr>
            <a:picLocks noChangeAspect="1" noChangeArrowheads="1"/>
          </p:cNvPicPr>
          <p:nvPr/>
        </p:nvPicPr>
        <p:blipFill>
          <a:blip r:embed="rId4"/>
          <a:srcRect/>
          <a:stretch>
            <a:fillRect/>
          </a:stretch>
        </p:blipFill>
        <p:spPr bwMode="auto">
          <a:xfrm>
            <a:off x="4627563" y="3657600"/>
            <a:ext cx="4516437" cy="2971800"/>
          </a:xfrm>
          <a:prstGeom prst="rect">
            <a:avLst/>
          </a:prstGeom>
          <a:noFill/>
          <a:ln w="9525">
            <a:noFill/>
            <a:miter lim="800000"/>
            <a:headEnd/>
            <a:tailEnd/>
          </a:ln>
        </p:spPr>
      </p:pic>
      <p:sp>
        <p:nvSpPr>
          <p:cNvPr id="4" name="TextBox 3"/>
          <p:cNvSpPr txBox="1"/>
          <p:nvPr/>
        </p:nvSpPr>
        <p:spPr>
          <a:xfrm>
            <a:off x="5943600" y="2209800"/>
            <a:ext cx="26670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Endellite</a:t>
            </a:r>
          </a:p>
        </p:txBody>
      </p:sp>
      <p:sp>
        <p:nvSpPr>
          <p:cNvPr id="5" name="TextBox 4"/>
          <p:cNvSpPr txBox="1"/>
          <p:nvPr/>
        </p:nvSpPr>
        <p:spPr>
          <a:xfrm>
            <a:off x="914400" y="3962400"/>
            <a:ext cx="28956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Sulfur</a:t>
            </a:r>
          </a:p>
        </p:txBody>
      </p:sp>
      <p:cxnSp>
        <p:nvCxnSpPr>
          <p:cNvPr id="7" name="Straight Arrow Connector 6"/>
          <p:cNvCxnSpPr>
            <a:stCxn id="5" idx="0"/>
          </p:cNvCxnSpPr>
          <p:nvPr/>
        </p:nvCxnSpPr>
        <p:spPr bwMode="auto">
          <a:xfrm rot="5400000" flipH="1" flipV="1">
            <a:off x="2305050" y="2990850"/>
            <a:ext cx="1028700" cy="914400"/>
          </a:xfrm>
          <a:prstGeom prst="straightConnector1">
            <a:avLst/>
          </a:prstGeom>
          <a:solidFill>
            <a:schemeClr val="accent1"/>
          </a:solidFill>
          <a:ln w="635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9" name="Straight Arrow Connector 8"/>
          <p:cNvCxnSpPr/>
          <p:nvPr/>
        </p:nvCxnSpPr>
        <p:spPr bwMode="auto">
          <a:xfrm rot="16200000" flipH="1">
            <a:off x="6629400" y="3429000"/>
            <a:ext cx="1828800" cy="457200"/>
          </a:xfrm>
          <a:prstGeom prst="straightConnector1">
            <a:avLst/>
          </a:prstGeom>
          <a:solidFill>
            <a:schemeClr val="accent1"/>
          </a:solidFill>
          <a:ln w="635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11" name="Straight Arrow Connector 10"/>
          <p:cNvCxnSpPr>
            <a:stCxn id="5" idx="0"/>
          </p:cNvCxnSpPr>
          <p:nvPr/>
        </p:nvCxnSpPr>
        <p:spPr bwMode="auto">
          <a:xfrm rot="16200000" flipV="1">
            <a:off x="800100" y="2400300"/>
            <a:ext cx="1295400" cy="1828800"/>
          </a:xfrm>
          <a:prstGeom prst="straightConnector1">
            <a:avLst/>
          </a:prstGeom>
          <a:solidFill>
            <a:schemeClr val="accent1"/>
          </a:solidFill>
          <a:ln w="635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rlsbad Caverns 25 DBH"/>
          <p:cNvPicPr>
            <a:picLocks noChangeAspect="1" noChangeArrowheads="1"/>
          </p:cNvPicPr>
          <p:nvPr/>
        </p:nvPicPr>
        <p:blipFill>
          <a:blip r:embed="rId3"/>
          <a:srcRect/>
          <a:stretch>
            <a:fillRect/>
          </a:stretch>
        </p:blipFill>
        <p:spPr bwMode="auto">
          <a:xfrm>
            <a:off x="-381000" y="0"/>
            <a:ext cx="4568825" cy="6858000"/>
          </a:xfrm>
          <a:prstGeom prst="rect">
            <a:avLst/>
          </a:prstGeom>
          <a:noFill/>
          <a:ln w="9525">
            <a:noFill/>
            <a:miter lim="800000"/>
            <a:headEnd/>
            <a:tailEnd/>
          </a:ln>
        </p:spPr>
      </p:pic>
      <p:sp>
        <p:nvSpPr>
          <p:cNvPr id="24579" name="Text Box 3"/>
          <p:cNvSpPr txBox="1">
            <a:spLocks noChangeArrowheads="1"/>
          </p:cNvSpPr>
          <p:nvPr/>
        </p:nvSpPr>
        <p:spPr bwMode="auto">
          <a:xfrm>
            <a:off x="4191000" y="2819400"/>
            <a:ext cx="1828800" cy="1570038"/>
          </a:xfrm>
          <a:prstGeom prst="rect">
            <a:avLst/>
          </a:prstGeom>
          <a:noFill/>
          <a:ln w="9525">
            <a:noFill/>
            <a:miter lim="800000"/>
            <a:headEnd/>
            <a:tailEnd/>
          </a:ln>
        </p:spPr>
        <p:txBody>
          <a:bodyPr>
            <a:spAutoFit/>
          </a:bodyPr>
          <a:lstStyle/>
          <a:p>
            <a:pPr algn="ctr">
              <a:spcBef>
                <a:spcPct val="50000"/>
              </a:spcBef>
            </a:pPr>
            <a:r>
              <a:rPr lang="en-US">
                <a:solidFill>
                  <a:schemeClr val="bg1"/>
                </a:solidFill>
              </a:rPr>
              <a:t>Thick gypsum on floor</a:t>
            </a:r>
          </a:p>
        </p:txBody>
      </p:sp>
      <p:pic>
        <p:nvPicPr>
          <p:cNvPr id="24580" name="Picture 4" descr="Carlsbad Caverns 15 DBH"/>
          <p:cNvPicPr>
            <a:picLocks noChangeAspect="1" noChangeArrowheads="1"/>
          </p:cNvPicPr>
          <p:nvPr/>
        </p:nvPicPr>
        <p:blipFill>
          <a:blip r:embed="rId4"/>
          <a:srcRect/>
          <a:stretch>
            <a:fillRect/>
          </a:stretch>
        </p:blipFill>
        <p:spPr bwMode="auto">
          <a:xfrm>
            <a:off x="6059488" y="0"/>
            <a:ext cx="3084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rlsbad Caverns 26 DBH"/>
          <p:cNvPicPr>
            <a:picLocks noChangeAspect="1" noChangeArrowheads="1"/>
          </p:cNvPicPr>
          <p:nvPr/>
        </p:nvPicPr>
        <p:blipFill>
          <a:blip r:embed="rId3"/>
          <a:srcRect/>
          <a:stretch>
            <a:fillRect/>
          </a:stretch>
        </p:blipFill>
        <p:spPr bwMode="auto">
          <a:xfrm>
            <a:off x="0" y="387350"/>
            <a:ext cx="9144000" cy="6081713"/>
          </a:xfrm>
          <a:prstGeom prst="rect">
            <a:avLst/>
          </a:prstGeom>
          <a:noFill/>
          <a:ln w="9525">
            <a:noFill/>
            <a:miter lim="800000"/>
            <a:headEnd/>
            <a:tailEnd/>
          </a:ln>
        </p:spPr>
      </p:pic>
      <p:sp>
        <p:nvSpPr>
          <p:cNvPr id="24579" name="Text Box 3"/>
          <p:cNvSpPr txBox="1">
            <a:spLocks noChangeArrowheads="1"/>
          </p:cNvSpPr>
          <p:nvPr/>
        </p:nvSpPr>
        <p:spPr bwMode="auto">
          <a:xfrm>
            <a:off x="2133600" y="533400"/>
            <a:ext cx="5105400" cy="579438"/>
          </a:xfrm>
          <a:prstGeom prst="rect">
            <a:avLst/>
          </a:prstGeom>
          <a:noFill/>
          <a:ln w="9525">
            <a:noFill/>
            <a:miter lim="800000"/>
            <a:headEnd/>
            <a:tailEnd/>
          </a:ln>
        </p:spPr>
        <p:txBody>
          <a:bodyPr>
            <a:spAutoFit/>
          </a:bodyPr>
          <a:lstStyle/>
          <a:p>
            <a:pPr algn="ctr">
              <a:spcBef>
                <a:spcPct val="50000"/>
              </a:spcBef>
              <a:defRPr/>
            </a:pPr>
            <a:r>
              <a:rPr lang="en-US" dirty="0">
                <a:solidFill>
                  <a:schemeClr val="bg1"/>
                </a:solidFill>
                <a:effectLst>
                  <a:outerShdw blurRad="38100" dist="38100" dir="2700000" algn="tl">
                    <a:srgbClr val="000000">
                      <a:alpha val="43137"/>
                    </a:srgbClr>
                  </a:outerShdw>
                </a:effectLst>
              </a:rPr>
              <a:t>GYPSUM (CaSO</a:t>
            </a:r>
            <a:r>
              <a:rPr lang="en-US" baseline="-25000" dirty="0">
                <a:solidFill>
                  <a:schemeClr val="bg1"/>
                </a:solidFill>
                <a:effectLst>
                  <a:outerShdw blurRad="38100" dist="38100" dir="2700000" algn="tl">
                    <a:srgbClr val="000000">
                      <a:alpha val="43137"/>
                    </a:srgbClr>
                  </a:outerShdw>
                </a:effectLst>
              </a:rPr>
              <a:t>4</a:t>
            </a:r>
            <a:r>
              <a:rPr lang="en-US" baseline="30000" dirty="0">
                <a:solidFill>
                  <a:schemeClr val="bg1"/>
                </a:solidFill>
                <a:effectLst>
                  <a:outerShdw blurRad="38100" dist="38100" dir="2700000" algn="tl">
                    <a:srgbClr val="000000">
                      <a:alpha val="43137"/>
                    </a:srgbClr>
                  </a:outerShdw>
                </a:effectLst>
              </a:rPr>
              <a:t>.</a:t>
            </a:r>
            <a:r>
              <a:rPr lang="en-US" dirty="0">
                <a:solidFill>
                  <a:schemeClr val="bg1"/>
                </a:solidFill>
                <a:effectLst>
                  <a:outerShdw blurRad="38100" dist="38100" dir="2700000" algn="tl">
                    <a:srgbClr val="000000">
                      <a:alpha val="43137"/>
                    </a:srgbClr>
                  </a:outerShdw>
                </a:effectLst>
              </a:rPr>
              <a:t>2H</a:t>
            </a:r>
            <a:r>
              <a:rPr lang="en-US" baseline="-25000" dirty="0">
                <a:solidFill>
                  <a:schemeClr val="bg1"/>
                </a:solidFill>
                <a:effectLst>
                  <a:outerShdw blurRad="38100" dist="38100" dir="2700000" algn="tl">
                    <a:srgbClr val="000000">
                      <a:alpha val="43137"/>
                    </a:srgbClr>
                  </a:outerShdw>
                </a:effectLst>
              </a:rPr>
              <a:t>2</a:t>
            </a:r>
            <a:r>
              <a:rPr lang="en-US" dirty="0">
                <a:solidFill>
                  <a:schemeClr val="bg1"/>
                </a:solidFill>
                <a:effectLst>
                  <a:outerShdw blurRad="38100" dist="38100" dir="2700000" algn="tl">
                    <a:srgbClr val="000000">
                      <a:alpha val="43137"/>
                    </a:srgbClr>
                  </a:outerShdw>
                </a:effectLst>
              </a:rPr>
              <a:t>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Freeform 5"/>
          <p:cNvSpPr>
            <a:spLocks noChangeArrowheads="1"/>
          </p:cNvSpPr>
          <p:nvPr/>
        </p:nvSpPr>
        <p:spPr bwMode="auto">
          <a:xfrm>
            <a:off x="1052513" y="111125"/>
            <a:ext cx="7005637" cy="5048250"/>
          </a:xfrm>
          <a:custGeom>
            <a:avLst/>
            <a:gdLst>
              <a:gd name="T0" fmla="*/ 0 w 6091881"/>
              <a:gd name="T1" fmla="*/ 0 h 4053016"/>
              <a:gd name="T2" fmla="*/ 32873 w 6091881"/>
              <a:gd name="T3" fmla="*/ 18737765 h 4053016"/>
              <a:gd name="T4" fmla="*/ 16205585 w 6091881"/>
              <a:gd name="T5" fmla="*/ 18852725 h 4053016"/>
              <a:gd name="T6" fmla="*/ 16139833 w 6091881"/>
              <a:gd name="T7" fmla="*/ 0 h 4053016"/>
              <a:gd name="T8" fmla="*/ 0 w 6091881"/>
              <a:gd name="T9" fmla="*/ 0 h 4053016"/>
              <a:gd name="T10" fmla="*/ 0 60000 65536"/>
              <a:gd name="T11" fmla="*/ 0 60000 65536"/>
              <a:gd name="T12" fmla="*/ 0 60000 65536"/>
              <a:gd name="T13" fmla="*/ 0 60000 65536"/>
              <a:gd name="T14" fmla="*/ 0 60000 65536"/>
              <a:gd name="T15" fmla="*/ 0 w 6091881"/>
              <a:gd name="T16" fmla="*/ 0 h 4053016"/>
              <a:gd name="T17" fmla="*/ 6091881 w 6091881"/>
              <a:gd name="T18" fmla="*/ 4053016 h 4053016"/>
            </a:gdLst>
            <a:ahLst/>
            <a:cxnLst>
              <a:cxn ang="T10">
                <a:pos x="T0" y="T1"/>
              </a:cxn>
              <a:cxn ang="T11">
                <a:pos x="T2" y="T3"/>
              </a:cxn>
              <a:cxn ang="T12">
                <a:pos x="T4" y="T5"/>
              </a:cxn>
              <a:cxn ang="T13">
                <a:pos x="T6" y="T7"/>
              </a:cxn>
              <a:cxn ang="T14">
                <a:pos x="T8" y="T9"/>
              </a:cxn>
            </a:cxnLst>
            <a:rect l="T15" t="T16" r="T17" b="T18"/>
            <a:pathLst>
              <a:path w="6091881" h="4053016">
                <a:moveTo>
                  <a:pt x="0" y="0"/>
                </a:moveTo>
                <a:lnTo>
                  <a:pt x="12357" y="4028303"/>
                </a:lnTo>
                <a:lnTo>
                  <a:pt x="6091881" y="4053016"/>
                </a:lnTo>
                <a:lnTo>
                  <a:pt x="6067167" y="0"/>
                </a:lnTo>
                <a:lnTo>
                  <a:pt x="0" y="0"/>
                </a:lnTo>
                <a:close/>
              </a:path>
            </a:pathLst>
          </a:custGeom>
          <a:noFill/>
          <a:ln w="50800" algn="ctr">
            <a:solidFill>
              <a:schemeClr val="tx1"/>
            </a:solidFill>
            <a:round/>
            <a:headEnd/>
            <a:tailEnd/>
          </a:ln>
        </p:spPr>
        <p:txBody>
          <a:bodyPr/>
          <a:lstStyle/>
          <a:p>
            <a:endParaRPr lang="en-US"/>
          </a:p>
        </p:txBody>
      </p:sp>
      <p:sp>
        <p:nvSpPr>
          <p:cNvPr id="26627" name="Freeform 6"/>
          <p:cNvSpPr>
            <a:spLocks noChangeArrowheads="1"/>
          </p:cNvSpPr>
          <p:nvPr/>
        </p:nvSpPr>
        <p:spPr bwMode="auto">
          <a:xfrm>
            <a:off x="1039813" y="704850"/>
            <a:ext cx="7018337" cy="4454525"/>
          </a:xfrm>
          <a:custGeom>
            <a:avLst/>
            <a:gdLst>
              <a:gd name="T0" fmla="*/ 0 w 6104238"/>
              <a:gd name="T1" fmla="*/ 491119 h 3657600"/>
              <a:gd name="T2" fmla="*/ 295383 w 6104238"/>
              <a:gd name="T3" fmla="*/ 245559 h 3657600"/>
              <a:gd name="T4" fmla="*/ 656407 w 6104238"/>
              <a:gd name="T5" fmla="*/ 245559 h 3657600"/>
              <a:gd name="T6" fmla="*/ 1181530 w 6104238"/>
              <a:gd name="T7" fmla="*/ 442005 h 3657600"/>
              <a:gd name="T8" fmla="*/ 1509737 w 6104238"/>
              <a:gd name="T9" fmla="*/ 442005 h 3657600"/>
              <a:gd name="T10" fmla="*/ 2494348 w 6104238"/>
              <a:gd name="T11" fmla="*/ 343781 h 3657600"/>
              <a:gd name="T12" fmla="*/ 3971264 w 6104238"/>
              <a:gd name="T13" fmla="*/ 245559 h 3657600"/>
              <a:gd name="T14" fmla="*/ 4824585 w 6104238"/>
              <a:gd name="T15" fmla="*/ 196447 h 3657600"/>
              <a:gd name="T16" fmla="*/ 6367138 w 6104238"/>
              <a:gd name="T17" fmla="*/ 196447 h 3657600"/>
              <a:gd name="T18" fmla="*/ 9288142 w 6104238"/>
              <a:gd name="T19" fmla="*/ 147336 h 3657600"/>
              <a:gd name="T20" fmla="*/ 10371212 w 6104238"/>
              <a:gd name="T21" fmla="*/ 196447 h 3657600"/>
              <a:gd name="T22" fmla="*/ 10732242 w 6104238"/>
              <a:gd name="T23" fmla="*/ 294673 h 3657600"/>
              <a:gd name="T24" fmla="*/ 11257374 w 6104238"/>
              <a:gd name="T25" fmla="*/ 294673 h 3657600"/>
              <a:gd name="T26" fmla="*/ 11651213 w 6104238"/>
              <a:gd name="T27" fmla="*/ 0 h 3657600"/>
              <a:gd name="T28" fmla="*/ 13029660 w 6104238"/>
              <a:gd name="T29" fmla="*/ 49114 h 3657600"/>
              <a:gd name="T30" fmla="*/ 14440935 w 6104238"/>
              <a:gd name="T31" fmla="*/ 49114 h 3657600"/>
              <a:gd name="T32" fmla="*/ 14867592 w 6104238"/>
              <a:gd name="T33" fmla="*/ 196447 h 3657600"/>
              <a:gd name="T34" fmla="*/ 15491188 w 6104238"/>
              <a:gd name="T35" fmla="*/ 49114 h 3657600"/>
              <a:gd name="T36" fmla="*/ 16147584 w 6104238"/>
              <a:gd name="T37" fmla="*/ 147336 h 3657600"/>
              <a:gd name="T38" fmla="*/ 16213221 w 6104238"/>
              <a:gd name="T39" fmla="*/ 14536952 h 3657600"/>
              <a:gd name="T40" fmla="*/ 32822 w 6104238"/>
              <a:gd name="T41" fmla="*/ 14487847 h 3657600"/>
              <a:gd name="T42" fmla="*/ 0 w 6104238"/>
              <a:gd name="T43" fmla="*/ 491119 h 3657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04238"/>
              <a:gd name="T67" fmla="*/ 0 h 3657600"/>
              <a:gd name="T68" fmla="*/ 6104238 w 6104238"/>
              <a:gd name="T69" fmla="*/ 3657600 h 3657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04238" h="3657600">
                <a:moveTo>
                  <a:pt x="0" y="123568"/>
                </a:moveTo>
                <a:cubicBezTo>
                  <a:pt x="102347" y="59601"/>
                  <a:pt x="59996" y="61784"/>
                  <a:pt x="111211" y="61784"/>
                </a:cubicBezTo>
                <a:lnTo>
                  <a:pt x="247135" y="61784"/>
                </a:lnTo>
                <a:lnTo>
                  <a:pt x="444843" y="111211"/>
                </a:lnTo>
                <a:lnTo>
                  <a:pt x="568411" y="111211"/>
                </a:lnTo>
                <a:cubicBezTo>
                  <a:pt x="932578" y="98653"/>
                  <a:pt x="842240" y="183364"/>
                  <a:pt x="939114" y="86498"/>
                </a:cubicBezTo>
                <a:lnTo>
                  <a:pt x="1495168" y="61784"/>
                </a:lnTo>
                <a:cubicBezTo>
                  <a:pt x="1602253" y="57501"/>
                  <a:pt x="1709272" y="49427"/>
                  <a:pt x="1816443" y="49427"/>
                </a:cubicBezTo>
                <a:lnTo>
                  <a:pt x="2397211" y="49427"/>
                </a:lnTo>
                <a:lnTo>
                  <a:pt x="3496962" y="37071"/>
                </a:lnTo>
                <a:lnTo>
                  <a:pt x="3904735" y="49427"/>
                </a:lnTo>
                <a:cubicBezTo>
                  <a:pt x="4032342" y="74949"/>
                  <a:pt x="3986298" y="74141"/>
                  <a:pt x="4040660" y="74141"/>
                </a:cubicBezTo>
                <a:lnTo>
                  <a:pt x="4238368" y="74141"/>
                </a:lnTo>
                <a:lnTo>
                  <a:pt x="4386649" y="0"/>
                </a:lnTo>
                <a:lnTo>
                  <a:pt x="4905633" y="12357"/>
                </a:lnTo>
                <a:lnTo>
                  <a:pt x="5436973" y="12357"/>
                </a:lnTo>
                <a:lnTo>
                  <a:pt x="5597611" y="49427"/>
                </a:lnTo>
                <a:lnTo>
                  <a:pt x="5832389" y="12357"/>
                </a:lnTo>
                <a:lnTo>
                  <a:pt x="6079524" y="37071"/>
                </a:lnTo>
                <a:lnTo>
                  <a:pt x="6104238" y="3657600"/>
                </a:lnTo>
                <a:lnTo>
                  <a:pt x="12357" y="3645244"/>
                </a:lnTo>
                <a:lnTo>
                  <a:pt x="0" y="123568"/>
                </a:lnTo>
                <a:close/>
              </a:path>
            </a:pathLst>
          </a:custGeom>
          <a:solidFill>
            <a:schemeClr val="bg2">
              <a:alpha val="50195"/>
            </a:schemeClr>
          </a:solidFill>
          <a:ln w="9525" algn="ctr">
            <a:solidFill>
              <a:schemeClr val="tx1"/>
            </a:solidFill>
            <a:round/>
            <a:headEnd/>
            <a:tailEnd/>
          </a:ln>
        </p:spPr>
        <p:txBody>
          <a:bodyPr/>
          <a:lstStyle/>
          <a:p>
            <a:endParaRPr lang="en-US"/>
          </a:p>
        </p:txBody>
      </p:sp>
      <p:sp>
        <p:nvSpPr>
          <p:cNvPr id="50" name="Freeform 49"/>
          <p:cNvSpPr/>
          <p:nvPr/>
        </p:nvSpPr>
        <p:spPr bwMode="auto">
          <a:xfrm>
            <a:off x="1052513" y="1012825"/>
            <a:ext cx="3348037" cy="1860550"/>
          </a:xfrm>
          <a:custGeom>
            <a:avLst/>
            <a:gdLst>
              <a:gd name="connsiteX0" fmla="*/ 296562 w 3225113"/>
              <a:gd name="connsiteY0" fmla="*/ 1977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816443 w 3225113"/>
              <a:gd name="connsiteY65" fmla="*/ 457200 h 1471682"/>
              <a:gd name="connsiteX0" fmla="*/ 296562 w 3225113"/>
              <a:gd name="connsiteY0" fmla="*/ 197708 h 1471682"/>
              <a:gd name="connsiteX1" fmla="*/ 345989 w 3225113"/>
              <a:gd name="connsiteY1" fmla="*/ 3768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816443 w 3225113"/>
              <a:gd name="connsiteY65" fmla="*/ 457200 h 1471682"/>
              <a:gd name="connsiteX0" fmla="*/ 296562 w 3225113"/>
              <a:gd name="connsiteY0" fmla="*/ 197708 h 1471682"/>
              <a:gd name="connsiteX1" fmla="*/ 345989 w 3225113"/>
              <a:gd name="connsiteY1" fmla="*/ 3768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296562 w 3225113"/>
              <a:gd name="connsiteY0" fmla="*/ 1977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978243 w 3225113"/>
              <a:gd name="connsiteY65" fmla="*/ 6096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597243 w 3225113"/>
              <a:gd name="connsiteY65"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890584 w 3225113"/>
              <a:gd name="connsiteY64" fmla="*/ 444843 h 1471682"/>
              <a:gd name="connsiteX65" fmla="*/ 1049981 w 3225113"/>
              <a:gd name="connsiteY65" fmla="*/ 522588 h 1471682"/>
              <a:gd name="connsiteX66" fmla="*/ 597243 w 3225113"/>
              <a:gd name="connsiteY66"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509584 w 3225113"/>
              <a:gd name="connsiteY64" fmla="*/ 444843 h 1471682"/>
              <a:gd name="connsiteX65" fmla="*/ 1049981 w 3225113"/>
              <a:gd name="connsiteY65" fmla="*/ 522588 h 1471682"/>
              <a:gd name="connsiteX66" fmla="*/ 597243 w 3225113"/>
              <a:gd name="connsiteY66" fmla="*/ 457200 h 1471682"/>
              <a:gd name="connsiteX0" fmla="*/ 448962 w 3225113"/>
              <a:gd name="connsiteY0" fmla="*/ 350108 h 1471682"/>
              <a:gd name="connsiteX1" fmla="*/ 345989 w 3225113"/>
              <a:gd name="connsiteY1" fmla="*/ 148281 h 1471682"/>
              <a:gd name="connsiteX2" fmla="*/ 506627 w 3225113"/>
              <a:gd name="connsiteY2" fmla="*/ 123568 h 1471682"/>
              <a:gd name="connsiteX3" fmla="*/ 691978 w 3225113"/>
              <a:gd name="connsiteY3" fmla="*/ 172995 h 1471682"/>
              <a:gd name="connsiteX4" fmla="*/ 852616 w 3225113"/>
              <a:gd name="connsiteY4" fmla="*/ 197708 h 1471682"/>
              <a:gd name="connsiteX5" fmla="*/ 1050324 w 3225113"/>
              <a:gd name="connsiteY5" fmla="*/ 259492 h 1471682"/>
              <a:gd name="connsiteX6" fmla="*/ 1297459 w 3225113"/>
              <a:gd name="connsiteY6" fmla="*/ 197708 h 1471682"/>
              <a:gd name="connsiteX7" fmla="*/ 1519881 w 3225113"/>
              <a:gd name="connsiteY7" fmla="*/ 197708 h 1471682"/>
              <a:gd name="connsiteX8" fmla="*/ 1680519 w 3225113"/>
              <a:gd name="connsiteY8" fmla="*/ 247135 h 1471682"/>
              <a:gd name="connsiteX9" fmla="*/ 1878227 w 3225113"/>
              <a:gd name="connsiteY9" fmla="*/ 247135 h 1471682"/>
              <a:gd name="connsiteX10" fmla="*/ 2026508 w 3225113"/>
              <a:gd name="connsiteY10" fmla="*/ 222422 h 1471682"/>
              <a:gd name="connsiteX11" fmla="*/ 2310713 w 3225113"/>
              <a:gd name="connsiteY11" fmla="*/ 172995 h 1471682"/>
              <a:gd name="connsiteX12" fmla="*/ 2471351 w 3225113"/>
              <a:gd name="connsiteY12" fmla="*/ 86497 h 1471682"/>
              <a:gd name="connsiteX13" fmla="*/ 2730843 w 3225113"/>
              <a:gd name="connsiteY13" fmla="*/ 0 h 1471682"/>
              <a:gd name="connsiteX14" fmla="*/ 2953265 w 3225113"/>
              <a:gd name="connsiteY14" fmla="*/ 37070 h 1471682"/>
              <a:gd name="connsiteX15" fmla="*/ 3064476 w 3225113"/>
              <a:gd name="connsiteY15" fmla="*/ 49427 h 1471682"/>
              <a:gd name="connsiteX16" fmla="*/ 3188043 w 3225113"/>
              <a:gd name="connsiteY16" fmla="*/ 86497 h 1471682"/>
              <a:gd name="connsiteX17" fmla="*/ 3225113 w 3225113"/>
              <a:gd name="connsiteY17" fmla="*/ 148281 h 1471682"/>
              <a:gd name="connsiteX18" fmla="*/ 3188043 w 3225113"/>
              <a:gd name="connsiteY18" fmla="*/ 259492 h 1471682"/>
              <a:gd name="connsiteX19" fmla="*/ 3126259 w 3225113"/>
              <a:gd name="connsiteY19" fmla="*/ 345989 h 1471682"/>
              <a:gd name="connsiteX20" fmla="*/ 3101546 w 3225113"/>
              <a:gd name="connsiteY20" fmla="*/ 444843 h 1471682"/>
              <a:gd name="connsiteX21" fmla="*/ 2953265 w 3225113"/>
              <a:gd name="connsiteY21" fmla="*/ 556054 h 1471682"/>
              <a:gd name="connsiteX22" fmla="*/ 2706130 w 3225113"/>
              <a:gd name="connsiteY22" fmla="*/ 506627 h 1471682"/>
              <a:gd name="connsiteX23" fmla="*/ 2533135 w 3225113"/>
              <a:gd name="connsiteY23" fmla="*/ 506627 h 1471682"/>
              <a:gd name="connsiteX24" fmla="*/ 2421924 w 3225113"/>
              <a:gd name="connsiteY24" fmla="*/ 531341 h 1471682"/>
              <a:gd name="connsiteX25" fmla="*/ 2347784 w 3225113"/>
              <a:gd name="connsiteY25" fmla="*/ 605481 h 1471682"/>
              <a:gd name="connsiteX26" fmla="*/ 2310713 w 3225113"/>
              <a:gd name="connsiteY26" fmla="*/ 815546 h 1471682"/>
              <a:gd name="connsiteX27" fmla="*/ 2323070 w 3225113"/>
              <a:gd name="connsiteY27" fmla="*/ 951470 h 1471682"/>
              <a:gd name="connsiteX28" fmla="*/ 2211859 w 3225113"/>
              <a:gd name="connsiteY28" fmla="*/ 988541 h 1471682"/>
              <a:gd name="connsiteX29" fmla="*/ 2199503 w 3225113"/>
              <a:gd name="connsiteY29" fmla="*/ 1087395 h 1471682"/>
              <a:gd name="connsiteX30" fmla="*/ 2125362 w 3225113"/>
              <a:gd name="connsiteY30" fmla="*/ 1099752 h 1471682"/>
              <a:gd name="connsiteX31" fmla="*/ 2038865 w 3225113"/>
              <a:gd name="connsiteY31" fmla="*/ 1124465 h 1471682"/>
              <a:gd name="connsiteX32" fmla="*/ 1964724 w 3225113"/>
              <a:gd name="connsiteY32" fmla="*/ 1235676 h 1471682"/>
              <a:gd name="connsiteX33" fmla="*/ 1841157 w 3225113"/>
              <a:gd name="connsiteY33" fmla="*/ 1309816 h 1471682"/>
              <a:gd name="connsiteX34" fmla="*/ 1729946 w 3225113"/>
              <a:gd name="connsiteY34" fmla="*/ 1458097 h 1471682"/>
              <a:gd name="connsiteX35" fmla="*/ 1445740 w 3225113"/>
              <a:gd name="connsiteY35" fmla="*/ 1408670 h 1471682"/>
              <a:gd name="connsiteX36" fmla="*/ 1235676 w 3225113"/>
              <a:gd name="connsiteY36" fmla="*/ 1470454 h 1471682"/>
              <a:gd name="connsiteX37" fmla="*/ 1037967 w 3225113"/>
              <a:gd name="connsiteY37" fmla="*/ 1433384 h 1471682"/>
              <a:gd name="connsiteX38" fmla="*/ 889686 w 3225113"/>
              <a:gd name="connsiteY38" fmla="*/ 1421027 h 1471682"/>
              <a:gd name="connsiteX39" fmla="*/ 766119 w 3225113"/>
              <a:gd name="connsiteY39" fmla="*/ 1421027 h 1471682"/>
              <a:gd name="connsiteX40" fmla="*/ 630195 w 3225113"/>
              <a:gd name="connsiteY40" fmla="*/ 1433384 h 1471682"/>
              <a:gd name="connsiteX41" fmla="*/ 444843 w 3225113"/>
              <a:gd name="connsiteY41" fmla="*/ 1371600 h 1471682"/>
              <a:gd name="connsiteX42" fmla="*/ 308919 w 3225113"/>
              <a:gd name="connsiteY42" fmla="*/ 1322173 h 1471682"/>
              <a:gd name="connsiteX43" fmla="*/ 185351 w 3225113"/>
              <a:gd name="connsiteY43" fmla="*/ 1359243 h 1471682"/>
              <a:gd name="connsiteX44" fmla="*/ 49427 w 3225113"/>
              <a:gd name="connsiteY44" fmla="*/ 1408670 h 1471682"/>
              <a:gd name="connsiteX45" fmla="*/ 0 w 3225113"/>
              <a:gd name="connsiteY45" fmla="*/ 1433384 h 1471682"/>
              <a:gd name="connsiteX46" fmla="*/ 24713 w 3225113"/>
              <a:gd name="connsiteY46" fmla="*/ 1297460 h 1471682"/>
              <a:gd name="connsiteX47" fmla="*/ 271849 w 3225113"/>
              <a:gd name="connsiteY47" fmla="*/ 1186249 h 1471682"/>
              <a:gd name="connsiteX48" fmla="*/ 556054 w 3225113"/>
              <a:gd name="connsiteY48" fmla="*/ 1161535 h 1471682"/>
              <a:gd name="connsiteX49" fmla="*/ 679622 w 3225113"/>
              <a:gd name="connsiteY49" fmla="*/ 1099752 h 1471682"/>
              <a:gd name="connsiteX50" fmla="*/ 827903 w 3225113"/>
              <a:gd name="connsiteY50" fmla="*/ 1136822 h 1471682"/>
              <a:gd name="connsiteX51" fmla="*/ 951470 w 3225113"/>
              <a:gd name="connsiteY51" fmla="*/ 939114 h 1471682"/>
              <a:gd name="connsiteX52" fmla="*/ 1000897 w 3225113"/>
              <a:gd name="connsiteY52" fmla="*/ 902043 h 1471682"/>
              <a:gd name="connsiteX53" fmla="*/ 1075038 w 3225113"/>
              <a:gd name="connsiteY53" fmla="*/ 926757 h 1471682"/>
              <a:gd name="connsiteX54" fmla="*/ 1210962 w 3225113"/>
              <a:gd name="connsiteY54" fmla="*/ 963827 h 1471682"/>
              <a:gd name="connsiteX55" fmla="*/ 1556951 w 3225113"/>
              <a:gd name="connsiteY55" fmla="*/ 976184 h 1471682"/>
              <a:gd name="connsiteX56" fmla="*/ 1655805 w 3225113"/>
              <a:gd name="connsiteY56" fmla="*/ 889687 h 1471682"/>
              <a:gd name="connsiteX57" fmla="*/ 1878227 w 3225113"/>
              <a:gd name="connsiteY57" fmla="*/ 889687 h 1471682"/>
              <a:gd name="connsiteX58" fmla="*/ 1952367 w 3225113"/>
              <a:gd name="connsiteY58" fmla="*/ 852616 h 1471682"/>
              <a:gd name="connsiteX59" fmla="*/ 2038865 w 3225113"/>
              <a:gd name="connsiteY59" fmla="*/ 852616 h 1471682"/>
              <a:gd name="connsiteX60" fmla="*/ 2187146 w 3225113"/>
              <a:gd name="connsiteY60" fmla="*/ 716692 h 1471682"/>
              <a:gd name="connsiteX61" fmla="*/ 2199503 w 3225113"/>
              <a:gd name="connsiteY61" fmla="*/ 580768 h 1471682"/>
              <a:gd name="connsiteX62" fmla="*/ 2137719 w 3225113"/>
              <a:gd name="connsiteY62" fmla="*/ 506627 h 1471682"/>
              <a:gd name="connsiteX63" fmla="*/ 2051222 w 3225113"/>
              <a:gd name="connsiteY63" fmla="*/ 457200 h 1471682"/>
              <a:gd name="connsiteX64" fmla="*/ 1509584 w 3225113"/>
              <a:gd name="connsiteY64" fmla="*/ 444843 h 1471682"/>
              <a:gd name="connsiteX65" fmla="*/ 1049981 w 3225113"/>
              <a:gd name="connsiteY65" fmla="*/ 522588 h 1471682"/>
              <a:gd name="connsiteX66" fmla="*/ 444843 w 3225113"/>
              <a:gd name="connsiteY66" fmla="*/ 381000 h 14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25113" h="1471682">
                <a:moveTo>
                  <a:pt x="448962" y="350108"/>
                </a:moveTo>
                <a:lnTo>
                  <a:pt x="345989" y="148281"/>
                </a:lnTo>
                <a:lnTo>
                  <a:pt x="506627" y="123568"/>
                </a:lnTo>
                <a:lnTo>
                  <a:pt x="691978" y="172995"/>
                </a:lnTo>
                <a:cubicBezTo>
                  <a:pt x="844322" y="198385"/>
                  <a:pt x="790150" y="197708"/>
                  <a:pt x="852616" y="197708"/>
                </a:cubicBezTo>
                <a:lnTo>
                  <a:pt x="1050324" y="259492"/>
                </a:lnTo>
                <a:lnTo>
                  <a:pt x="1297459" y="197708"/>
                </a:lnTo>
                <a:lnTo>
                  <a:pt x="1519881" y="197708"/>
                </a:lnTo>
                <a:lnTo>
                  <a:pt x="1680519" y="247135"/>
                </a:lnTo>
                <a:lnTo>
                  <a:pt x="1878227" y="247135"/>
                </a:lnTo>
                <a:lnTo>
                  <a:pt x="2026508" y="222422"/>
                </a:lnTo>
                <a:lnTo>
                  <a:pt x="2310713" y="172995"/>
                </a:lnTo>
                <a:cubicBezTo>
                  <a:pt x="2462553" y="84422"/>
                  <a:pt x="2401773" y="86497"/>
                  <a:pt x="2471351" y="86497"/>
                </a:cubicBezTo>
                <a:lnTo>
                  <a:pt x="2730843" y="0"/>
                </a:lnTo>
                <a:lnTo>
                  <a:pt x="2953265" y="37070"/>
                </a:lnTo>
                <a:lnTo>
                  <a:pt x="3064476" y="49427"/>
                </a:lnTo>
                <a:lnTo>
                  <a:pt x="3188043" y="86497"/>
                </a:lnTo>
                <a:lnTo>
                  <a:pt x="3225113" y="148281"/>
                </a:lnTo>
                <a:lnTo>
                  <a:pt x="3188043" y="259492"/>
                </a:lnTo>
                <a:cubicBezTo>
                  <a:pt x="3123622" y="336797"/>
                  <a:pt x="3126259" y="301463"/>
                  <a:pt x="3126259" y="345989"/>
                </a:cubicBezTo>
                <a:lnTo>
                  <a:pt x="3101546" y="444843"/>
                </a:lnTo>
                <a:cubicBezTo>
                  <a:pt x="2962434" y="558662"/>
                  <a:pt x="3024163" y="556054"/>
                  <a:pt x="2953265" y="556054"/>
                </a:cubicBezTo>
                <a:cubicBezTo>
                  <a:pt x="2714456" y="505779"/>
                  <a:pt x="2798461" y="506627"/>
                  <a:pt x="2706130" y="506627"/>
                </a:cubicBezTo>
                <a:lnTo>
                  <a:pt x="2533135" y="506627"/>
                </a:lnTo>
                <a:cubicBezTo>
                  <a:pt x="2428501" y="519707"/>
                  <a:pt x="2457762" y="495503"/>
                  <a:pt x="2421924" y="531341"/>
                </a:cubicBezTo>
                <a:cubicBezTo>
                  <a:pt x="2344620" y="595761"/>
                  <a:pt x="2347784" y="560955"/>
                  <a:pt x="2347784" y="605481"/>
                </a:cubicBezTo>
                <a:cubicBezTo>
                  <a:pt x="2309954" y="807237"/>
                  <a:pt x="2310713" y="736138"/>
                  <a:pt x="2310713" y="815546"/>
                </a:cubicBezTo>
                <a:cubicBezTo>
                  <a:pt x="2336164" y="955523"/>
                  <a:pt x="2381478" y="951470"/>
                  <a:pt x="2323070" y="951470"/>
                </a:cubicBezTo>
                <a:cubicBezTo>
                  <a:pt x="2220359" y="989987"/>
                  <a:pt x="2259408" y="988541"/>
                  <a:pt x="2211859" y="988541"/>
                </a:cubicBezTo>
                <a:cubicBezTo>
                  <a:pt x="2198921" y="1079116"/>
                  <a:pt x="2199503" y="1045913"/>
                  <a:pt x="2199503" y="1087395"/>
                </a:cubicBezTo>
                <a:lnTo>
                  <a:pt x="2125362" y="1099752"/>
                </a:lnTo>
                <a:cubicBezTo>
                  <a:pt x="2034787" y="1112690"/>
                  <a:pt x="2038865" y="1082983"/>
                  <a:pt x="2038865" y="1124465"/>
                </a:cubicBezTo>
                <a:cubicBezTo>
                  <a:pt x="1973994" y="1228259"/>
                  <a:pt x="2004558" y="1195842"/>
                  <a:pt x="1964724" y="1235676"/>
                </a:cubicBezTo>
                <a:lnTo>
                  <a:pt x="1841157" y="1309816"/>
                </a:lnTo>
                <a:cubicBezTo>
                  <a:pt x="1740018" y="1461524"/>
                  <a:pt x="1801707" y="1458097"/>
                  <a:pt x="1729946" y="1458097"/>
                </a:cubicBezTo>
                <a:lnTo>
                  <a:pt x="1445740" y="1408670"/>
                </a:lnTo>
                <a:cubicBezTo>
                  <a:pt x="1244101" y="1471682"/>
                  <a:pt x="1317078" y="1470454"/>
                  <a:pt x="1235676" y="1470454"/>
                </a:cubicBezTo>
                <a:cubicBezTo>
                  <a:pt x="1046285" y="1432576"/>
                  <a:pt x="1113332" y="1433384"/>
                  <a:pt x="1037967" y="1433384"/>
                </a:cubicBezTo>
                <a:lnTo>
                  <a:pt x="889686" y="1421027"/>
                </a:lnTo>
                <a:lnTo>
                  <a:pt x="766119" y="1421027"/>
                </a:lnTo>
                <a:cubicBezTo>
                  <a:pt x="638453" y="1433794"/>
                  <a:pt x="683946" y="1433384"/>
                  <a:pt x="630195" y="1433384"/>
                </a:cubicBezTo>
                <a:cubicBezTo>
                  <a:pt x="453321" y="1370215"/>
                  <a:pt x="518432" y="1371600"/>
                  <a:pt x="444843" y="1371600"/>
                </a:cubicBezTo>
                <a:cubicBezTo>
                  <a:pt x="317452" y="1320643"/>
                  <a:pt x="365638" y="1322173"/>
                  <a:pt x="308919" y="1322173"/>
                </a:cubicBezTo>
                <a:cubicBezTo>
                  <a:pt x="193800" y="1360546"/>
                  <a:pt x="236784" y="1359243"/>
                  <a:pt x="185351" y="1359243"/>
                </a:cubicBezTo>
                <a:lnTo>
                  <a:pt x="49427" y="1408670"/>
                </a:lnTo>
                <a:lnTo>
                  <a:pt x="0" y="1433384"/>
                </a:lnTo>
                <a:lnTo>
                  <a:pt x="24713" y="1297460"/>
                </a:lnTo>
                <a:lnTo>
                  <a:pt x="271849" y="1186249"/>
                </a:lnTo>
                <a:lnTo>
                  <a:pt x="556054" y="1161535"/>
                </a:lnTo>
                <a:cubicBezTo>
                  <a:pt x="670866" y="1097752"/>
                  <a:pt x="624858" y="1099752"/>
                  <a:pt x="679622" y="1099752"/>
                </a:cubicBezTo>
                <a:cubicBezTo>
                  <a:pt x="819520" y="1137906"/>
                  <a:pt x="768583" y="1136822"/>
                  <a:pt x="827903" y="1136822"/>
                </a:cubicBezTo>
                <a:lnTo>
                  <a:pt x="951470" y="939114"/>
                </a:lnTo>
                <a:lnTo>
                  <a:pt x="1000897" y="902043"/>
                </a:lnTo>
                <a:lnTo>
                  <a:pt x="1075038" y="926757"/>
                </a:lnTo>
                <a:cubicBezTo>
                  <a:pt x="1202550" y="965011"/>
                  <a:pt x="1155602" y="963827"/>
                  <a:pt x="1210962" y="963827"/>
                </a:cubicBezTo>
                <a:lnTo>
                  <a:pt x="1556951" y="976184"/>
                </a:lnTo>
                <a:lnTo>
                  <a:pt x="1655805" y="889687"/>
                </a:lnTo>
                <a:lnTo>
                  <a:pt x="1878227" y="889687"/>
                </a:lnTo>
                <a:lnTo>
                  <a:pt x="1952367" y="852616"/>
                </a:lnTo>
                <a:lnTo>
                  <a:pt x="2038865" y="852616"/>
                </a:lnTo>
                <a:lnTo>
                  <a:pt x="2187146" y="716692"/>
                </a:lnTo>
                <a:cubicBezTo>
                  <a:pt x="2199913" y="589026"/>
                  <a:pt x="2199503" y="634519"/>
                  <a:pt x="2199503" y="580768"/>
                </a:cubicBezTo>
                <a:lnTo>
                  <a:pt x="2137719" y="506627"/>
                </a:lnTo>
                <a:lnTo>
                  <a:pt x="2051222" y="457200"/>
                </a:lnTo>
                <a:lnTo>
                  <a:pt x="1509584" y="444843"/>
                </a:lnTo>
                <a:lnTo>
                  <a:pt x="1049981" y="522588"/>
                </a:lnTo>
                <a:lnTo>
                  <a:pt x="444843" y="381000"/>
                </a:lnTo>
              </a:path>
            </a:pathLst>
          </a:custGeom>
          <a:solidFill>
            <a:schemeClr val="bg1"/>
          </a:solidFill>
          <a:ln w="254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anchor="ctr"/>
          <a:lstStyle/>
          <a:p>
            <a:pPr algn="ctr">
              <a:defRPr/>
            </a:pPr>
            <a:endParaRPr lang="en-US"/>
          </a:p>
        </p:txBody>
      </p:sp>
      <p:sp>
        <p:nvSpPr>
          <p:cNvPr id="26629" name="Freeform 9"/>
          <p:cNvSpPr>
            <a:spLocks noChangeArrowheads="1"/>
          </p:cNvSpPr>
          <p:nvPr/>
        </p:nvSpPr>
        <p:spPr bwMode="auto">
          <a:xfrm>
            <a:off x="4857750" y="892175"/>
            <a:ext cx="3141663" cy="762000"/>
          </a:xfrm>
          <a:custGeom>
            <a:avLst/>
            <a:gdLst>
              <a:gd name="T0" fmla="*/ 1004528 w 2641600"/>
              <a:gd name="T1" fmla="*/ 632979 h 730250"/>
              <a:gd name="T2" fmla="*/ 406086 w 2641600"/>
              <a:gd name="T3" fmla="*/ 615869 h 730250"/>
              <a:gd name="T4" fmla="*/ 128239 w 2641600"/>
              <a:gd name="T5" fmla="*/ 735625 h 730250"/>
              <a:gd name="T6" fmla="*/ 0 w 2641600"/>
              <a:gd name="T7" fmla="*/ 795500 h 730250"/>
              <a:gd name="T8" fmla="*/ 149610 w 2641600"/>
              <a:gd name="T9" fmla="*/ 855379 h 730250"/>
              <a:gd name="T10" fmla="*/ 619812 w 2641600"/>
              <a:gd name="T11" fmla="*/ 881037 h 730250"/>
              <a:gd name="T12" fmla="*/ 1025903 w 2641600"/>
              <a:gd name="T13" fmla="*/ 958021 h 730250"/>
              <a:gd name="T14" fmla="*/ 2308282 w 2641600"/>
              <a:gd name="T15" fmla="*/ 949468 h 730250"/>
              <a:gd name="T16" fmla="*/ 2457892 w 2641600"/>
              <a:gd name="T17" fmla="*/ 932360 h 730250"/>
              <a:gd name="T18" fmla="*/ 3654780 w 2641600"/>
              <a:gd name="T19" fmla="*/ 881037 h 730250"/>
              <a:gd name="T20" fmla="*/ 3975374 w 2641600"/>
              <a:gd name="T21" fmla="*/ 829716 h 730250"/>
              <a:gd name="T22" fmla="*/ 4167731 w 2641600"/>
              <a:gd name="T23" fmla="*/ 872484 h 730250"/>
              <a:gd name="T24" fmla="*/ 4766174 w 2641600"/>
              <a:gd name="T25" fmla="*/ 932360 h 730250"/>
              <a:gd name="T26" fmla="*/ 5150886 w 2641600"/>
              <a:gd name="T27" fmla="*/ 932360 h 730250"/>
              <a:gd name="T28" fmla="*/ 5920313 w 2641600"/>
              <a:gd name="T29" fmla="*/ 983683 h 730250"/>
              <a:gd name="T30" fmla="*/ 6540125 w 2641600"/>
              <a:gd name="T31" fmla="*/ 932360 h 730250"/>
              <a:gd name="T32" fmla="*/ 8634672 w 2641600"/>
              <a:gd name="T33" fmla="*/ 915254 h 730250"/>
              <a:gd name="T34" fmla="*/ 8848404 w 2641600"/>
              <a:gd name="T35" fmla="*/ 958021 h 730250"/>
              <a:gd name="T36" fmla="*/ 8891148 w 2641600"/>
              <a:gd name="T37" fmla="*/ 496119 h 730250"/>
              <a:gd name="T38" fmla="*/ 8613303 w 2641600"/>
              <a:gd name="T39" fmla="*/ 402026 h 730250"/>
              <a:gd name="T40" fmla="*/ 8335453 w 2641600"/>
              <a:gd name="T41" fmla="*/ 282274 h 730250"/>
              <a:gd name="T42" fmla="*/ 8100347 w 2641600"/>
              <a:gd name="T43" fmla="*/ 299382 h 730250"/>
              <a:gd name="T44" fmla="*/ 6497386 w 2641600"/>
              <a:gd name="T45" fmla="*/ 256615 h 730250"/>
              <a:gd name="T46" fmla="*/ 6347772 w 2641600"/>
              <a:gd name="T47" fmla="*/ 325041 h 730250"/>
              <a:gd name="T48" fmla="*/ 5984430 w 2641600"/>
              <a:gd name="T49" fmla="*/ 239505 h 730250"/>
              <a:gd name="T50" fmla="*/ 5685211 w 2641600"/>
              <a:gd name="T51" fmla="*/ 239505 h 730250"/>
              <a:gd name="T52" fmla="*/ 5257748 w 2641600"/>
              <a:gd name="T53" fmla="*/ 153968 h 730250"/>
              <a:gd name="T54" fmla="*/ 4894407 w 2641600"/>
              <a:gd name="T55" fmla="*/ 25661 h 730250"/>
              <a:gd name="T56" fmla="*/ 4702052 w 2641600"/>
              <a:gd name="T57" fmla="*/ 0 h 730250"/>
              <a:gd name="T58" fmla="*/ 4039491 w 2641600"/>
              <a:gd name="T59" fmla="*/ 17107 h 730250"/>
              <a:gd name="T60" fmla="*/ 3804392 w 2641600"/>
              <a:gd name="T61" fmla="*/ 0 h 730250"/>
              <a:gd name="T62" fmla="*/ 3612032 w 2641600"/>
              <a:gd name="T63" fmla="*/ 111198 h 730250"/>
              <a:gd name="T64" fmla="*/ 3419679 w 2641600"/>
              <a:gd name="T65" fmla="*/ 196736 h 730250"/>
              <a:gd name="T66" fmla="*/ 3141830 w 2641600"/>
              <a:gd name="T67" fmla="*/ 265167 h 730250"/>
              <a:gd name="T68" fmla="*/ 2500641 w 2641600"/>
              <a:gd name="T69" fmla="*/ 273721 h 730250"/>
              <a:gd name="T70" fmla="*/ 1773956 w 2641600"/>
              <a:gd name="T71" fmla="*/ 384920 h 730250"/>
              <a:gd name="T72" fmla="*/ 1474735 w 2641600"/>
              <a:gd name="T73" fmla="*/ 487564 h 730250"/>
              <a:gd name="T74" fmla="*/ 1282378 w 2641600"/>
              <a:gd name="T75" fmla="*/ 487564 h 730250"/>
              <a:gd name="T76" fmla="*/ 1132768 w 2641600"/>
              <a:gd name="T77" fmla="*/ 547442 h 730250"/>
              <a:gd name="T78" fmla="*/ 1004528 w 2641600"/>
              <a:gd name="T79" fmla="*/ 632979 h 7302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41600"/>
              <a:gd name="T121" fmla="*/ 0 h 730250"/>
              <a:gd name="T122" fmla="*/ 2641600 w 2641600"/>
              <a:gd name="T123" fmla="*/ 730250 h 7302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41600" h="730250">
                <a:moveTo>
                  <a:pt x="298450" y="469900"/>
                </a:moveTo>
                <a:lnTo>
                  <a:pt x="120650" y="457200"/>
                </a:lnTo>
                <a:lnTo>
                  <a:pt x="38100" y="546100"/>
                </a:lnTo>
                <a:lnTo>
                  <a:pt x="0" y="590550"/>
                </a:lnTo>
                <a:lnTo>
                  <a:pt x="44450" y="635000"/>
                </a:lnTo>
                <a:lnTo>
                  <a:pt x="184150" y="654050"/>
                </a:lnTo>
                <a:lnTo>
                  <a:pt x="304800" y="711200"/>
                </a:lnTo>
                <a:lnTo>
                  <a:pt x="685800" y="704850"/>
                </a:lnTo>
                <a:lnTo>
                  <a:pt x="730250" y="692150"/>
                </a:lnTo>
                <a:lnTo>
                  <a:pt x="1085850" y="654050"/>
                </a:lnTo>
                <a:cubicBezTo>
                  <a:pt x="1176696" y="615116"/>
                  <a:pt x="1142510" y="615950"/>
                  <a:pt x="1181100" y="615950"/>
                </a:cubicBezTo>
                <a:lnTo>
                  <a:pt x="1238250" y="647700"/>
                </a:lnTo>
                <a:lnTo>
                  <a:pt x="1416050" y="692150"/>
                </a:lnTo>
                <a:lnTo>
                  <a:pt x="1530350" y="692150"/>
                </a:lnTo>
                <a:lnTo>
                  <a:pt x="1758950" y="730250"/>
                </a:lnTo>
                <a:lnTo>
                  <a:pt x="1943100" y="692150"/>
                </a:lnTo>
                <a:lnTo>
                  <a:pt x="2565400" y="679450"/>
                </a:lnTo>
                <a:lnTo>
                  <a:pt x="2628900" y="711200"/>
                </a:lnTo>
                <a:lnTo>
                  <a:pt x="2641600" y="368300"/>
                </a:lnTo>
                <a:lnTo>
                  <a:pt x="2559050" y="298450"/>
                </a:lnTo>
                <a:lnTo>
                  <a:pt x="2476500" y="209550"/>
                </a:lnTo>
                <a:cubicBezTo>
                  <a:pt x="2410924" y="222665"/>
                  <a:pt x="2434586" y="222250"/>
                  <a:pt x="2406650" y="222250"/>
                </a:cubicBezTo>
                <a:lnTo>
                  <a:pt x="1930400" y="190500"/>
                </a:lnTo>
                <a:lnTo>
                  <a:pt x="1885950" y="241300"/>
                </a:lnTo>
                <a:lnTo>
                  <a:pt x="1778000" y="177800"/>
                </a:lnTo>
                <a:lnTo>
                  <a:pt x="1689100" y="177800"/>
                </a:lnTo>
                <a:lnTo>
                  <a:pt x="1562100" y="114300"/>
                </a:lnTo>
                <a:lnTo>
                  <a:pt x="1454150" y="19050"/>
                </a:lnTo>
                <a:lnTo>
                  <a:pt x="1397000" y="0"/>
                </a:lnTo>
                <a:lnTo>
                  <a:pt x="1200150" y="12700"/>
                </a:lnTo>
                <a:lnTo>
                  <a:pt x="1130300" y="0"/>
                </a:lnTo>
                <a:cubicBezTo>
                  <a:pt x="1077840" y="78691"/>
                  <a:pt x="1101086" y="54614"/>
                  <a:pt x="1073150" y="82550"/>
                </a:cubicBezTo>
                <a:cubicBezTo>
                  <a:pt x="1014503" y="141197"/>
                  <a:pt x="1016000" y="112759"/>
                  <a:pt x="1016000" y="146050"/>
                </a:cubicBezTo>
                <a:lnTo>
                  <a:pt x="933450" y="196850"/>
                </a:lnTo>
                <a:cubicBezTo>
                  <a:pt x="869952" y="199040"/>
                  <a:pt x="806485" y="203200"/>
                  <a:pt x="742950" y="203200"/>
                </a:cubicBezTo>
                <a:lnTo>
                  <a:pt x="527050" y="285750"/>
                </a:lnTo>
                <a:lnTo>
                  <a:pt x="438150" y="361950"/>
                </a:lnTo>
                <a:lnTo>
                  <a:pt x="381000" y="361950"/>
                </a:lnTo>
                <a:lnTo>
                  <a:pt x="336550" y="406400"/>
                </a:lnTo>
                <a:lnTo>
                  <a:pt x="298450" y="469900"/>
                </a:lnTo>
                <a:close/>
              </a:path>
            </a:pathLst>
          </a:custGeom>
          <a:solidFill>
            <a:schemeClr val="bg1"/>
          </a:solidFill>
          <a:ln w="25400" algn="ctr">
            <a:solidFill>
              <a:schemeClr val="tx1"/>
            </a:solidFill>
            <a:round/>
            <a:headEnd/>
            <a:tailEnd/>
          </a:ln>
        </p:spPr>
        <p:txBody>
          <a:bodyPr/>
          <a:lstStyle/>
          <a:p>
            <a:endParaRPr lang="en-US"/>
          </a:p>
        </p:txBody>
      </p:sp>
      <p:sp>
        <p:nvSpPr>
          <p:cNvPr id="26630" name="Freeform 10"/>
          <p:cNvSpPr>
            <a:spLocks noChangeArrowheads="1"/>
          </p:cNvSpPr>
          <p:nvPr/>
        </p:nvSpPr>
        <p:spPr bwMode="auto">
          <a:xfrm>
            <a:off x="4705350" y="3482975"/>
            <a:ext cx="3351213" cy="622300"/>
          </a:xfrm>
          <a:custGeom>
            <a:avLst/>
            <a:gdLst>
              <a:gd name="T0" fmla="*/ 8830099 w 2851609"/>
              <a:gd name="T1" fmla="*/ 2104036 h 508000"/>
              <a:gd name="T2" fmla="*/ 8790777 w 2851609"/>
              <a:gd name="T3" fmla="*/ 1578024 h 508000"/>
              <a:gd name="T4" fmla="*/ 8515497 w 2851609"/>
              <a:gd name="T5" fmla="*/ 1341320 h 508000"/>
              <a:gd name="T6" fmla="*/ 8456502 w 2851609"/>
              <a:gd name="T7" fmla="*/ 1104619 h 508000"/>
              <a:gd name="T8" fmla="*/ 8397521 w 2851609"/>
              <a:gd name="T9" fmla="*/ 841617 h 508000"/>
              <a:gd name="T10" fmla="*/ 8318868 w 2851609"/>
              <a:gd name="T11" fmla="*/ 552311 h 508000"/>
              <a:gd name="T12" fmla="*/ 8181223 w 2851609"/>
              <a:gd name="T13" fmla="*/ 526011 h 508000"/>
              <a:gd name="T14" fmla="*/ 8023916 w 2851609"/>
              <a:gd name="T15" fmla="*/ 552311 h 508000"/>
              <a:gd name="T16" fmla="*/ 7689651 w 2851609"/>
              <a:gd name="T17" fmla="*/ 289305 h 508000"/>
              <a:gd name="T18" fmla="*/ 7473362 w 2851609"/>
              <a:gd name="T19" fmla="*/ 394509 h 508000"/>
              <a:gd name="T20" fmla="*/ 6608189 w 2851609"/>
              <a:gd name="T21" fmla="*/ 420808 h 508000"/>
              <a:gd name="T22" fmla="*/ 6077290 w 2851609"/>
              <a:gd name="T23" fmla="*/ 184103 h 508000"/>
              <a:gd name="T24" fmla="*/ 5585713 w 2851609"/>
              <a:gd name="T25" fmla="*/ 263005 h 508000"/>
              <a:gd name="T26" fmla="*/ 5192453 w 2851609"/>
              <a:gd name="T27" fmla="*/ 184103 h 508000"/>
              <a:gd name="T28" fmla="*/ 4071665 w 2851609"/>
              <a:gd name="T29" fmla="*/ 184103 h 508000"/>
              <a:gd name="T30" fmla="*/ 3560425 w 2851609"/>
              <a:gd name="T31" fmla="*/ 0 h 508000"/>
              <a:gd name="T32" fmla="*/ 3245819 w 2851609"/>
              <a:gd name="T33" fmla="*/ 0 h 508000"/>
              <a:gd name="T34" fmla="*/ 3029525 w 2851609"/>
              <a:gd name="T35" fmla="*/ 131503 h 508000"/>
              <a:gd name="T36" fmla="*/ 2695254 w 2851609"/>
              <a:gd name="T37" fmla="*/ 236706 h 508000"/>
              <a:gd name="T38" fmla="*/ 2596939 w 2851609"/>
              <a:gd name="T39" fmla="*/ 368207 h 508000"/>
              <a:gd name="T40" fmla="*/ 2105363 w 2851609"/>
              <a:gd name="T41" fmla="*/ 368207 h 508000"/>
              <a:gd name="T42" fmla="*/ 1122212 w 2851609"/>
              <a:gd name="T43" fmla="*/ 289305 h 508000"/>
              <a:gd name="T44" fmla="*/ 748617 w 2851609"/>
              <a:gd name="T45" fmla="*/ 499708 h 508000"/>
              <a:gd name="T46" fmla="*/ 217717 w 2851609"/>
              <a:gd name="T47" fmla="*/ 867915 h 508000"/>
              <a:gd name="T48" fmla="*/ 40749 w 2851609"/>
              <a:gd name="T49" fmla="*/ 1078317 h 508000"/>
              <a:gd name="T50" fmla="*/ 1424 w 2851609"/>
              <a:gd name="T51" fmla="*/ 1341320 h 508000"/>
              <a:gd name="T52" fmla="*/ 257041 w 2851609"/>
              <a:gd name="T53" fmla="*/ 1499126 h 508000"/>
              <a:gd name="T54" fmla="*/ 1102554 w 2851609"/>
              <a:gd name="T55" fmla="*/ 1578024 h 508000"/>
              <a:gd name="T56" fmla="*/ 1790756 w 2851609"/>
              <a:gd name="T57" fmla="*/ 1604325 h 508000"/>
              <a:gd name="T58" fmla="*/ 2400310 w 2851609"/>
              <a:gd name="T59" fmla="*/ 1656929 h 508000"/>
              <a:gd name="T60" fmla="*/ 2675590 w 2851609"/>
              <a:gd name="T61" fmla="*/ 1393922 h 508000"/>
              <a:gd name="T62" fmla="*/ 3363795 w 2851609"/>
              <a:gd name="T63" fmla="*/ 1446522 h 508000"/>
              <a:gd name="T64" fmla="*/ 3442451 w 2851609"/>
              <a:gd name="T65" fmla="*/ 1499126 h 508000"/>
              <a:gd name="T66" fmla="*/ 4032338 w 2851609"/>
              <a:gd name="T67" fmla="*/ 1472826 h 508000"/>
              <a:gd name="T68" fmla="*/ 4464925 w 2851609"/>
              <a:gd name="T69" fmla="*/ 1604325 h 508000"/>
              <a:gd name="T70" fmla="*/ 4917173 w 2851609"/>
              <a:gd name="T71" fmla="*/ 1578024 h 508000"/>
              <a:gd name="T72" fmla="*/ 5723352 w 2851609"/>
              <a:gd name="T73" fmla="*/ 1683229 h 508000"/>
              <a:gd name="T74" fmla="*/ 6431223 w 2851609"/>
              <a:gd name="T75" fmla="*/ 1656929 h 508000"/>
              <a:gd name="T76" fmla="*/ 6863805 w 2851609"/>
              <a:gd name="T77" fmla="*/ 1762127 h 508000"/>
              <a:gd name="T78" fmla="*/ 7375045 w 2851609"/>
              <a:gd name="T79" fmla="*/ 1788430 h 508000"/>
              <a:gd name="T80" fmla="*/ 7709310 w 2851609"/>
              <a:gd name="T81" fmla="*/ 1893635 h 508000"/>
              <a:gd name="T82" fmla="*/ 8122233 w 2851609"/>
              <a:gd name="T83" fmla="*/ 1841031 h 508000"/>
              <a:gd name="T84" fmla="*/ 8141896 w 2851609"/>
              <a:gd name="T85" fmla="*/ 1867329 h 508000"/>
              <a:gd name="T86" fmla="*/ 8200892 w 2851609"/>
              <a:gd name="T87" fmla="*/ 1919933 h 508000"/>
              <a:gd name="T88" fmla="*/ 8535166 w 2851609"/>
              <a:gd name="T89" fmla="*/ 1893635 h 508000"/>
              <a:gd name="T90" fmla="*/ 8830099 w 2851609"/>
              <a:gd name="T91" fmla="*/ 2104036 h 508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51609"/>
              <a:gd name="T139" fmla="*/ 0 h 508000"/>
              <a:gd name="T140" fmla="*/ 2851609 w 2851609"/>
              <a:gd name="T141" fmla="*/ 508000 h 5080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51609" h="508000">
                <a:moveTo>
                  <a:pt x="2851609" y="508000"/>
                </a:moveTo>
                <a:lnTo>
                  <a:pt x="2838909" y="381000"/>
                </a:lnTo>
                <a:lnTo>
                  <a:pt x="2750009" y="323850"/>
                </a:lnTo>
                <a:lnTo>
                  <a:pt x="2730959" y="266700"/>
                </a:lnTo>
                <a:cubicBezTo>
                  <a:pt x="2711240" y="207542"/>
                  <a:pt x="2711909" y="229630"/>
                  <a:pt x="2711909" y="203200"/>
                </a:cubicBezTo>
                <a:lnTo>
                  <a:pt x="2686509" y="133350"/>
                </a:lnTo>
                <a:cubicBezTo>
                  <a:pt x="2646321" y="126652"/>
                  <a:pt x="2661284" y="127000"/>
                  <a:pt x="2642059" y="127000"/>
                </a:cubicBezTo>
                <a:lnTo>
                  <a:pt x="2591259" y="133350"/>
                </a:lnTo>
                <a:cubicBezTo>
                  <a:pt x="2487864" y="68728"/>
                  <a:pt x="2529596" y="69850"/>
                  <a:pt x="2483309" y="69850"/>
                </a:cubicBezTo>
                <a:cubicBezTo>
                  <a:pt x="2417844" y="96036"/>
                  <a:pt x="2442606" y="95250"/>
                  <a:pt x="2413459" y="95250"/>
                </a:cubicBezTo>
                <a:lnTo>
                  <a:pt x="2134059" y="101600"/>
                </a:lnTo>
                <a:lnTo>
                  <a:pt x="1962609" y="44450"/>
                </a:lnTo>
                <a:lnTo>
                  <a:pt x="1803859" y="63500"/>
                </a:lnTo>
                <a:cubicBezTo>
                  <a:pt x="1689656" y="43346"/>
                  <a:pt x="1732448" y="44450"/>
                  <a:pt x="1676859" y="44450"/>
                </a:cubicBezTo>
                <a:lnTo>
                  <a:pt x="1314909" y="44450"/>
                </a:lnTo>
                <a:lnTo>
                  <a:pt x="1149809" y="0"/>
                </a:lnTo>
                <a:lnTo>
                  <a:pt x="1048209" y="0"/>
                </a:lnTo>
                <a:cubicBezTo>
                  <a:pt x="982816" y="32697"/>
                  <a:pt x="1008374" y="31750"/>
                  <a:pt x="978359" y="31750"/>
                </a:cubicBezTo>
                <a:lnTo>
                  <a:pt x="870409" y="57150"/>
                </a:lnTo>
                <a:cubicBezTo>
                  <a:pt x="849181" y="92530"/>
                  <a:pt x="863701" y="88900"/>
                  <a:pt x="838659" y="88900"/>
                </a:cubicBezTo>
                <a:lnTo>
                  <a:pt x="679909" y="88900"/>
                </a:lnTo>
                <a:lnTo>
                  <a:pt x="362409" y="69850"/>
                </a:lnTo>
                <a:lnTo>
                  <a:pt x="241759" y="120650"/>
                </a:lnTo>
                <a:cubicBezTo>
                  <a:pt x="74795" y="210554"/>
                  <a:pt x="139163" y="209550"/>
                  <a:pt x="70309" y="209550"/>
                </a:cubicBezTo>
                <a:cubicBezTo>
                  <a:pt x="11488" y="255300"/>
                  <a:pt x="13159" y="229866"/>
                  <a:pt x="13159" y="260350"/>
                </a:cubicBezTo>
                <a:cubicBezTo>
                  <a:pt x="0" y="319566"/>
                  <a:pt x="459" y="297985"/>
                  <a:pt x="459" y="323850"/>
                </a:cubicBezTo>
                <a:cubicBezTo>
                  <a:pt x="78552" y="362897"/>
                  <a:pt x="48261" y="361950"/>
                  <a:pt x="83009" y="361950"/>
                </a:cubicBezTo>
                <a:cubicBezTo>
                  <a:pt x="174015" y="368450"/>
                  <a:pt x="264821" y="381000"/>
                  <a:pt x="356059" y="381000"/>
                </a:cubicBezTo>
                <a:lnTo>
                  <a:pt x="578309" y="387350"/>
                </a:lnTo>
                <a:cubicBezTo>
                  <a:pt x="777266" y="406604"/>
                  <a:pt x="775159" y="472323"/>
                  <a:pt x="775159" y="400050"/>
                </a:cubicBezTo>
                <a:cubicBezTo>
                  <a:pt x="859387" y="335259"/>
                  <a:pt x="822993" y="336550"/>
                  <a:pt x="864059" y="336550"/>
                </a:cubicBezTo>
                <a:lnTo>
                  <a:pt x="1086309" y="349250"/>
                </a:lnTo>
                <a:lnTo>
                  <a:pt x="1111709" y="361950"/>
                </a:lnTo>
                <a:lnTo>
                  <a:pt x="1302209" y="355600"/>
                </a:lnTo>
                <a:lnTo>
                  <a:pt x="1441909" y="387350"/>
                </a:lnTo>
                <a:cubicBezTo>
                  <a:pt x="1490588" y="385137"/>
                  <a:pt x="1539230" y="381000"/>
                  <a:pt x="1587959" y="381000"/>
                </a:cubicBezTo>
                <a:cubicBezTo>
                  <a:pt x="1674722" y="389676"/>
                  <a:pt x="1761114" y="406400"/>
                  <a:pt x="1848309" y="406400"/>
                </a:cubicBezTo>
                <a:lnTo>
                  <a:pt x="2076909" y="400050"/>
                </a:lnTo>
                <a:cubicBezTo>
                  <a:pt x="2212338" y="425846"/>
                  <a:pt x="2165010" y="425450"/>
                  <a:pt x="2216609" y="425450"/>
                </a:cubicBezTo>
                <a:cubicBezTo>
                  <a:pt x="2373239" y="431976"/>
                  <a:pt x="2318165" y="431800"/>
                  <a:pt x="2381709" y="431800"/>
                </a:cubicBezTo>
                <a:cubicBezTo>
                  <a:pt x="2485362" y="457713"/>
                  <a:pt x="2448400" y="457200"/>
                  <a:pt x="2489659" y="457200"/>
                </a:cubicBezTo>
                <a:cubicBezTo>
                  <a:pt x="2539914" y="448332"/>
                  <a:pt x="2577994" y="426494"/>
                  <a:pt x="2623009" y="444500"/>
                </a:cubicBezTo>
                <a:cubicBezTo>
                  <a:pt x="2625788" y="445612"/>
                  <a:pt x="2627242" y="448733"/>
                  <a:pt x="2629359" y="450850"/>
                </a:cubicBezTo>
                <a:lnTo>
                  <a:pt x="2648409" y="463550"/>
                </a:lnTo>
                <a:cubicBezTo>
                  <a:pt x="2752122" y="457068"/>
                  <a:pt x="2716076" y="457200"/>
                  <a:pt x="2756359" y="457200"/>
                </a:cubicBezTo>
                <a:lnTo>
                  <a:pt x="2851609" y="508000"/>
                </a:lnTo>
                <a:close/>
              </a:path>
            </a:pathLst>
          </a:custGeom>
          <a:solidFill>
            <a:schemeClr val="bg1"/>
          </a:solidFill>
          <a:ln w="25400" algn="ctr">
            <a:solidFill>
              <a:schemeClr val="tx1"/>
            </a:solidFill>
            <a:round/>
            <a:headEnd/>
            <a:tailEnd/>
          </a:ln>
        </p:spPr>
        <p:txBody>
          <a:bodyPr/>
          <a:lstStyle/>
          <a:p>
            <a:endParaRPr lang="en-US"/>
          </a:p>
        </p:txBody>
      </p:sp>
      <p:sp>
        <p:nvSpPr>
          <p:cNvPr id="26631" name="Freeform 11"/>
          <p:cNvSpPr>
            <a:spLocks noChangeArrowheads="1"/>
          </p:cNvSpPr>
          <p:nvPr/>
        </p:nvSpPr>
        <p:spPr bwMode="auto">
          <a:xfrm>
            <a:off x="1085850" y="2111375"/>
            <a:ext cx="6896100" cy="2133600"/>
          </a:xfrm>
          <a:custGeom>
            <a:avLst/>
            <a:gdLst>
              <a:gd name="T0" fmla="*/ 0 w 5463428"/>
              <a:gd name="T1" fmla="*/ 0 h 1701800"/>
              <a:gd name="T2" fmla="*/ 5463428 w 5463428"/>
              <a:gd name="T3" fmla="*/ 1701800 h 1701800"/>
            </a:gdLst>
            <a:ahLst/>
            <a:cxnLst/>
            <a:rect l="T0" t="T1" r="T2" b="T3"/>
            <a:pathLst>
              <a:path w="5463428" h="1701800">
                <a:moveTo>
                  <a:pt x="2819400" y="1543050"/>
                </a:moveTo>
                <a:cubicBezTo>
                  <a:pt x="2767278" y="1608203"/>
                  <a:pt x="2795707" y="1606550"/>
                  <a:pt x="2762250" y="1606550"/>
                </a:cubicBezTo>
                <a:lnTo>
                  <a:pt x="2692400" y="1606550"/>
                </a:lnTo>
                <a:lnTo>
                  <a:pt x="2597150" y="1644650"/>
                </a:lnTo>
                <a:cubicBezTo>
                  <a:pt x="2428050" y="1586115"/>
                  <a:pt x="2490287" y="1587500"/>
                  <a:pt x="2419350" y="1587500"/>
                </a:cubicBezTo>
                <a:cubicBezTo>
                  <a:pt x="2379357" y="1567503"/>
                  <a:pt x="2395449" y="1568450"/>
                  <a:pt x="2374900" y="1568450"/>
                </a:cubicBezTo>
                <a:cubicBezTo>
                  <a:pt x="2295860" y="1594797"/>
                  <a:pt x="2317632" y="1574918"/>
                  <a:pt x="2292350" y="1600200"/>
                </a:cubicBezTo>
                <a:cubicBezTo>
                  <a:pt x="2201457" y="1632662"/>
                  <a:pt x="2234917" y="1631950"/>
                  <a:pt x="2197100" y="1631950"/>
                </a:cubicBezTo>
                <a:lnTo>
                  <a:pt x="2152650" y="1676400"/>
                </a:lnTo>
                <a:lnTo>
                  <a:pt x="2070100" y="1663700"/>
                </a:lnTo>
                <a:cubicBezTo>
                  <a:pt x="1998323" y="1696326"/>
                  <a:pt x="2025826" y="1695450"/>
                  <a:pt x="1993900" y="1695450"/>
                </a:cubicBezTo>
                <a:lnTo>
                  <a:pt x="1911350" y="1701800"/>
                </a:lnTo>
                <a:lnTo>
                  <a:pt x="1835150" y="1619250"/>
                </a:lnTo>
                <a:lnTo>
                  <a:pt x="1638300" y="1593850"/>
                </a:lnTo>
                <a:cubicBezTo>
                  <a:pt x="1547562" y="1542000"/>
                  <a:pt x="1583530" y="1543050"/>
                  <a:pt x="1543050" y="1543050"/>
                </a:cubicBezTo>
                <a:lnTo>
                  <a:pt x="1365250" y="1549400"/>
                </a:lnTo>
                <a:lnTo>
                  <a:pt x="1276350" y="1600200"/>
                </a:lnTo>
                <a:cubicBezTo>
                  <a:pt x="1223561" y="1659587"/>
                  <a:pt x="1243573" y="1639327"/>
                  <a:pt x="1219200" y="1663700"/>
                </a:cubicBezTo>
                <a:lnTo>
                  <a:pt x="1073150" y="1676400"/>
                </a:lnTo>
                <a:cubicBezTo>
                  <a:pt x="889001" y="1680683"/>
                  <a:pt x="704899" y="1689100"/>
                  <a:pt x="520700" y="1689100"/>
                </a:cubicBezTo>
                <a:lnTo>
                  <a:pt x="241300" y="1657350"/>
                </a:lnTo>
                <a:lnTo>
                  <a:pt x="57150" y="1606550"/>
                </a:lnTo>
                <a:lnTo>
                  <a:pt x="0" y="1555750"/>
                </a:lnTo>
                <a:lnTo>
                  <a:pt x="38100" y="1460500"/>
                </a:lnTo>
                <a:cubicBezTo>
                  <a:pt x="133334" y="1467302"/>
                  <a:pt x="97291" y="1466850"/>
                  <a:pt x="146050" y="1466850"/>
                </a:cubicBezTo>
                <a:lnTo>
                  <a:pt x="228600" y="1409700"/>
                </a:lnTo>
                <a:lnTo>
                  <a:pt x="260350" y="1308100"/>
                </a:lnTo>
                <a:cubicBezTo>
                  <a:pt x="273050" y="1276350"/>
                  <a:pt x="282450" y="1243072"/>
                  <a:pt x="298450" y="1212850"/>
                </a:cubicBezTo>
                <a:cubicBezTo>
                  <a:pt x="302021" y="1206105"/>
                  <a:pt x="317500" y="1200150"/>
                  <a:pt x="317500" y="1200150"/>
                </a:cubicBezTo>
                <a:cubicBezTo>
                  <a:pt x="428030" y="1135132"/>
                  <a:pt x="395930" y="1166170"/>
                  <a:pt x="431800" y="1130300"/>
                </a:cubicBezTo>
                <a:cubicBezTo>
                  <a:pt x="533277" y="1110005"/>
                  <a:pt x="494671" y="1111250"/>
                  <a:pt x="546100" y="1111250"/>
                </a:cubicBezTo>
                <a:cubicBezTo>
                  <a:pt x="719631" y="1143385"/>
                  <a:pt x="659428" y="1143000"/>
                  <a:pt x="723900" y="1143000"/>
                </a:cubicBezTo>
                <a:lnTo>
                  <a:pt x="1028700" y="1143000"/>
                </a:lnTo>
                <a:cubicBezTo>
                  <a:pt x="1197984" y="1116956"/>
                  <a:pt x="1138119" y="1117600"/>
                  <a:pt x="1206500" y="1117600"/>
                </a:cubicBezTo>
                <a:cubicBezTo>
                  <a:pt x="1316563" y="1113284"/>
                  <a:pt x="1426552" y="1104900"/>
                  <a:pt x="1536700" y="1104900"/>
                </a:cubicBezTo>
                <a:lnTo>
                  <a:pt x="1689100" y="1104900"/>
                </a:lnTo>
                <a:cubicBezTo>
                  <a:pt x="1857927" y="1195807"/>
                  <a:pt x="1791696" y="1193800"/>
                  <a:pt x="1866900" y="1193800"/>
                </a:cubicBezTo>
                <a:cubicBezTo>
                  <a:pt x="2106077" y="1206728"/>
                  <a:pt x="2023419" y="1206500"/>
                  <a:pt x="2114550" y="1206500"/>
                </a:cubicBezTo>
                <a:lnTo>
                  <a:pt x="2260600" y="1212850"/>
                </a:lnTo>
                <a:cubicBezTo>
                  <a:pt x="2378398" y="1049241"/>
                  <a:pt x="2328793" y="1100207"/>
                  <a:pt x="2387600" y="1041400"/>
                </a:cubicBezTo>
                <a:lnTo>
                  <a:pt x="2495550" y="812800"/>
                </a:lnTo>
                <a:lnTo>
                  <a:pt x="2603500" y="704850"/>
                </a:lnTo>
                <a:cubicBezTo>
                  <a:pt x="2746053" y="659492"/>
                  <a:pt x="2708646" y="694954"/>
                  <a:pt x="2749550" y="654050"/>
                </a:cubicBezTo>
                <a:lnTo>
                  <a:pt x="2921000" y="552450"/>
                </a:lnTo>
                <a:lnTo>
                  <a:pt x="2984500" y="438150"/>
                </a:lnTo>
                <a:lnTo>
                  <a:pt x="3092450" y="349250"/>
                </a:lnTo>
                <a:lnTo>
                  <a:pt x="3111500" y="228600"/>
                </a:lnTo>
                <a:lnTo>
                  <a:pt x="3206750" y="120650"/>
                </a:lnTo>
                <a:cubicBezTo>
                  <a:pt x="3282908" y="109770"/>
                  <a:pt x="3358419" y="88900"/>
                  <a:pt x="3435350" y="88900"/>
                </a:cubicBezTo>
                <a:lnTo>
                  <a:pt x="3619500" y="146050"/>
                </a:lnTo>
                <a:lnTo>
                  <a:pt x="3835400" y="101600"/>
                </a:lnTo>
                <a:lnTo>
                  <a:pt x="3962400" y="0"/>
                </a:lnTo>
                <a:lnTo>
                  <a:pt x="4222750" y="31750"/>
                </a:lnTo>
                <a:lnTo>
                  <a:pt x="4387850" y="57150"/>
                </a:lnTo>
                <a:cubicBezTo>
                  <a:pt x="4396458" y="58585"/>
                  <a:pt x="4413250" y="63500"/>
                  <a:pt x="4413250" y="63500"/>
                </a:cubicBezTo>
                <a:lnTo>
                  <a:pt x="4819650" y="88900"/>
                </a:lnTo>
                <a:lnTo>
                  <a:pt x="4851400" y="152400"/>
                </a:lnTo>
                <a:lnTo>
                  <a:pt x="4870450" y="215900"/>
                </a:lnTo>
                <a:cubicBezTo>
                  <a:pt x="4967798" y="228880"/>
                  <a:pt x="4965700" y="196569"/>
                  <a:pt x="4965700" y="234950"/>
                </a:cubicBezTo>
                <a:lnTo>
                  <a:pt x="5137150" y="241300"/>
                </a:lnTo>
                <a:cubicBezTo>
                  <a:pt x="5234161" y="305974"/>
                  <a:pt x="5194241" y="304800"/>
                  <a:pt x="5238750" y="304800"/>
                </a:cubicBezTo>
                <a:lnTo>
                  <a:pt x="5334000" y="304800"/>
                </a:lnTo>
                <a:cubicBezTo>
                  <a:pt x="5413040" y="331147"/>
                  <a:pt x="5391268" y="311268"/>
                  <a:pt x="5416550" y="336550"/>
                </a:cubicBezTo>
                <a:cubicBezTo>
                  <a:pt x="5463428" y="403518"/>
                  <a:pt x="5461000" y="374213"/>
                  <a:pt x="5461000" y="412750"/>
                </a:cubicBezTo>
                <a:cubicBezTo>
                  <a:pt x="5368655" y="478711"/>
                  <a:pt x="5408517" y="476250"/>
                  <a:pt x="5359400" y="476250"/>
                </a:cubicBezTo>
                <a:cubicBezTo>
                  <a:pt x="5319183" y="486833"/>
                  <a:pt x="5277688" y="493398"/>
                  <a:pt x="5238750" y="508000"/>
                </a:cubicBezTo>
                <a:cubicBezTo>
                  <a:pt x="5226060" y="512759"/>
                  <a:pt x="5207000" y="533400"/>
                  <a:pt x="5207000" y="533400"/>
                </a:cubicBezTo>
                <a:lnTo>
                  <a:pt x="5130800" y="628650"/>
                </a:lnTo>
                <a:cubicBezTo>
                  <a:pt x="5073650" y="609600"/>
                  <a:pt x="5015619" y="593014"/>
                  <a:pt x="4959350" y="571500"/>
                </a:cubicBezTo>
                <a:cubicBezTo>
                  <a:pt x="4943410" y="565405"/>
                  <a:pt x="4914900" y="546100"/>
                  <a:pt x="4914900" y="546100"/>
                </a:cubicBezTo>
                <a:cubicBezTo>
                  <a:pt x="4876800" y="537633"/>
                  <a:pt x="4839237" y="526220"/>
                  <a:pt x="4800600" y="520700"/>
                </a:cubicBezTo>
                <a:cubicBezTo>
                  <a:pt x="4793974" y="519753"/>
                  <a:pt x="4781550" y="527050"/>
                  <a:pt x="4781550" y="527050"/>
                </a:cubicBezTo>
                <a:cubicBezTo>
                  <a:pt x="4491667" y="591468"/>
                  <a:pt x="4593374" y="590550"/>
                  <a:pt x="4483100" y="590550"/>
                </a:cubicBezTo>
                <a:cubicBezTo>
                  <a:pt x="4417483" y="586317"/>
                  <a:pt x="4352003" y="577850"/>
                  <a:pt x="4286250" y="577850"/>
                </a:cubicBezTo>
                <a:cubicBezTo>
                  <a:pt x="4276784" y="577850"/>
                  <a:pt x="4260850" y="590550"/>
                  <a:pt x="4260850" y="590550"/>
                </a:cubicBezTo>
                <a:cubicBezTo>
                  <a:pt x="4034449" y="635830"/>
                  <a:pt x="4114150" y="635000"/>
                  <a:pt x="4025900" y="635000"/>
                </a:cubicBezTo>
                <a:cubicBezTo>
                  <a:pt x="3761141" y="531679"/>
                  <a:pt x="3848872" y="575061"/>
                  <a:pt x="3752850" y="527050"/>
                </a:cubicBezTo>
                <a:lnTo>
                  <a:pt x="3562350" y="495300"/>
                </a:lnTo>
                <a:cubicBezTo>
                  <a:pt x="3532533" y="489879"/>
                  <a:pt x="3473450" y="476250"/>
                  <a:pt x="3473450" y="476250"/>
                </a:cubicBezTo>
                <a:lnTo>
                  <a:pt x="3327400" y="482600"/>
                </a:lnTo>
                <a:cubicBezTo>
                  <a:pt x="3310467" y="503767"/>
                  <a:pt x="3295767" y="526933"/>
                  <a:pt x="3276600" y="546100"/>
                </a:cubicBezTo>
                <a:cubicBezTo>
                  <a:pt x="3271867" y="550833"/>
                  <a:pt x="3263537" y="549457"/>
                  <a:pt x="3257550" y="552450"/>
                </a:cubicBezTo>
                <a:cubicBezTo>
                  <a:pt x="3254873" y="553789"/>
                  <a:pt x="3253317" y="556683"/>
                  <a:pt x="3251200" y="558800"/>
                </a:cubicBezTo>
                <a:lnTo>
                  <a:pt x="3048000" y="622300"/>
                </a:lnTo>
                <a:cubicBezTo>
                  <a:pt x="3033183" y="643467"/>
                  <a:pt x="3017091" y="663796"/>
                  <a:pt x="3003550" y="685800"/>
                </a:cubicBezTo>
                <a:cubicBezTo>
                  <a:pt x="3000042" y="691501"/>
                  <a:pt x="2997200" y="704850"/>
                  <a:pt x="2997200" y="704850"/>
                </a:cubicBezTo>
                <a:cubicBezTo>
                  <a:pt x="2913364" y="814481"/>
                  <a:pt x="2959949" y="812800"/>
                  <a:pt x="2908300" y="812800"/>
                </a:cubicBezTo>
                <a:cubicBezTo>
                  <a:pt x="2727596" y="857976"/>
                  <a:pt x="2773698" y="814052"/>
                  <a:pt x="2724150" y="863600"/>
                </a:cubicBezTo>
                <a:cubicBezTo>
                  <a:pt x="2538451" y="1036492"/>
                  <a:pt x="2540000" y="951181"/>
                  <a:pt x="2540000" y="1041400"/>
                </a:cubicBezTo>
                <a:lnTo>
                  <a:pt x="2552700" y="1181100"/>
                </a:lnTo>
                <a:cubicBezTo>
                  <a:pt x="2533174" y="1265712"/>
                  <a:pt x="2533650" y="1235410"/>
                  <a:pt x="2533650" y="1270000"/>
                </a:cubicBezTo>
                <a:lnTo>
                  <a:pt x="2590800" y="1346200"/>
                </a:lnTo>
                <a:cubicBezTo>
                  <a:pt x="2656752" y="1392367"/>
                  <a:pt x="2636030" y="1372380"/>
                  <a:pt x="2660650" y="1397000"/>
                </a:cubicBezTo>
                <a:cubicBezTo>
                  <a:pt x="2706167" y="1475028"/>
                  <a:pt x="2705100" y="1443794"/>
                  <a:pt x="2705100" y="1479550"/>
                </a:cubicBezTo>
                <a:lnTo>
                  <a:pt x="2743200" y="1517650"/>
                </a:lnTo>
                <a:lnTo>
                  <a:pt x="2819400" y="1543050"/>
                </a:lnTo>
                <a:close/>
              </a:path>
            </a:pathLst>
          </a:custGeom>
          <a:solidFill>
            <a:schemeClr val="bg1"/>
          </a:solidFill>
          <a:ln w="25400" algn="ctr">
            <a:solidFill>
              <a:schemeClr val="tx1"/>
            </a:solidFill>
            <a:round/>
            <a:headEnd/>
            <a:tailEnd/>
          </a:ln>
        </p:spPr>
        <p:txBody>
          <a:bodyPr/>
          <a:lstStyle/>
          <a:p>
            <a:endParaRPr lang="en-US"/>
          </a:p>
        </p:txBody>
      </p:sp>
      <p:sp>
        <p:nvSpPr>
          <p:cNvPr id="25608" name="Rectangle 12"/>
          <p:cNvSpPr>
            <a:spLocks noChangeArrowheads="1"/>
          </p:cNvSpPr>
          <p:nvPr/>
        </p:nvSpPr>
        <p:spPr bwMode="auto">
          <a:xfrm>
            <a:off x="1085850" y="3429000"/>
            <a:ext cx="6972300" cy="1730375"/>
          </a:xfrm>
          <a:prstGeom prst="rect">
            <a:avLst/>
          </a:prstGeom>
          <a:solidFill>
            <a:schemeClr val="accent1">
              <a:lumMod val="90000"/>
              <a:alpha val="35000"/>
            </a:schemeClr>
          </a:solidFill>
          <a:ln w="9525" algn="ctr">
            <a:noFill/>
            <a:round/>
            <a:headEnd/>
            <a:tailEnd/>
          </a:ln>
        </p:spPr>
        <p:txBody>
          <a:bodyPr/>
          <a:lstStyle/>
          <a:p>
            <a:pPr>
              <a:defRPr/>
            </a:pPr>
            <a:endParaRPr lang="en-US">
              <a:solidFill>
                <a:srgbClr val="F29000"/>
              </a:solidFill>
            </a:endParaRPr>
          </a:p>
        </p:txBody>
      </p:sp>
      <p:sp>
        <p:nvSpPr>
          <p:cNvPr id="55" name="Freeform 54"/>
          <p:cNvSpPr/>
          <p:nvPr/>
        </p:nvSpPr>
        <p:spPr bwMode="auto">
          <a:xfrm>
            <a:off x="2228850" y="152400"/>
            <a:ext cx="619125" cy="625475"/>
          </a:xfrm>
          <a:custGeom>
            <a:avLst/>
            <a:gdLst>
              <a:gd name="connsiteX0" fmla="*/ 350520 w 619818"/>
              <a:gd name="connsiteY0" fmla="*/ 624840 h 624840"/>
              <a:gd name="connsiteX1" fmla="*/ 0 w 619818"/>
              <a:gd name="connsiteY1" fmla="*/ 571500 h 624840"/>
              <a:gd name="connsiteX2" fmla="*/ 320040 w 619818"/>
              <a:gd name="connsiteY2" fmla="*/ 571500 h 624840"/>
              <a:gd name="connsiteX3" fmla="*/ 99060 w 619818"/>
              <a:gd name="connsiteY3" fmla="*/ 495300 h 624840"/>
              <a:gd name="connsiteX4" fmla="*/ 259080 w 619818"/>
              <a:gd name="connsiteY4" fmla="*/ 510540 h 624840"/>
              <a:gd name="connsiteX5" fmla="*/ 76200 w 619818"/>
              <a:gd name="connsiteY5" fmla="*/ 388620 h 624840"/>
              <a:gd name="connsiteX6" fmla="*/ 312420 w 619818"/>
              <a:gd name="connsiteY6" fmla="*/ 480060 h 624840"/>
              <a:gd name="connsiteX7" fmla="*/ 213360 w 619818"/>
              <a:gd name="connsiteY7" fmla="*/ 373380 h 624840"/>
              <a:gd name="connsiteX8" fmla="*/ 320040 w 619818"/>
              <a:gd name="connsiteY8" fmla="*/ 426720 h 624840"/>
              <a:gd name="connsiteX9" fmla="*/ 312420 w 619818"/>
              <a:gd name="connsiteY9" fmla="*/ 53340 h 624840"/>
              <a:gd name="connsiteX10" fmla="*/ 274320 w 619818"/>
              <a:gd name="connsiteY10" fmla="*/ 38100 h 624840"/>
              <a:gd name="connsiteX11" fmla="*/ 304800 w 619818"/>
              <a:gd name="connsiteY11" fmla="*/ 0 h 624840"/>
              <a:gd name="connsiteX12" fmla="*/ 342900 w 619818"/>
              <a:gd name="connsiteY12" fmla="*/ 30480 h 624840"/>
              <a:gd name="connsiteX13" fmla="*/ 327660 w 619818"/>
              <a:gd name="connsiteY13" fmla="*/ 53340 h 624840"/>
              <a:gd name="connsiteX14" fmla="*/ 342900 w 619818"/>
              <a:gd name="connsiteY14" fmla="*/ 419100 h 624840"/>
              <a:gd name="connsiteX15" fmla="*/ 426720 w 619818"/>
              <a:gd name="connsiteY15" fmla="*/ 388620 h 624840"/>
              <a:gd name="connsiteX16" fmla="*/ 350520 w 619818"/>
              <a:gd name="connsiteY16" fmla="*/ 441960 h 624840"/>
              <a:gd name="connsiteX17" fmla="*/ 518160 w 619818"/>
              <a:gd name="connsiteY17" fmla="*/ 403860 h 624840"/>
              <a:gd name="connsiteX18" fmla="*/ 373380 w 619818"/>
              <a:gd name="connsiteY18" fmla="*/ 480060 h 624840"/>
              <a:gd name="connsiteX19" fmla="*/ 556260 w 619818"/>
              <a:gd name="connsiteY19" fmla="*/ 449580 h 624840"/>
              <a:gd name="connsiteX20" fmla="*/ 396240 w 619818"/>
              <a:gd name="connsiteY20" fmla="*/ 525780 h 624840"/>
              <a:gd name="connsiteX21" fmla="*/ 548640 w 619818"/>
              <a:gd name="connsiteY21" fmla="*/ 518160 h 624840"/>
              <a:gd name="connsiteX22" fmla="*/ 434340 w 619818"/>
              <a:gd name="connsiteY22" fmla="*/ 548640 h 624840"/>
              <a:gd name="connsiteX23" fmla="*/ 609600 w 619818"/>
              <a:gd name="connsiteY23" fmla="*/ 579120 h 624840"/>
              <a:gd name="connsiteX24" fmla="*/ 403860 w 619818"/>
              <a:gd name="connsiteY24"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9818" h="624840">
                <a:moveTo>
                  <a:pt x="350520" y="624840"/>
                </a:moveTo>
                <a:lnTo>
                  <a:pt x="0" y="571500"/>
                </a:lnTo>
                <a:lnTo>
                  <a:pt x="320040" y="571500"/>
                </a:lnTo>
                <a:lnTo>
                  <a:pt x="99060" y="495300"/>
                </a:lnTo>
                <a:lnTo>
                  <a:pt x="259080" y="510540"/>
                </a:lnTo>
                <a:lnTo>
                  <a:pt x="76200" y="388620"/>
                </a:lnTo>
                <a:lnTo>
                  <a:pt x="312420" y="480060"/>
                </a:lnTo>
                <a:lnTo>
                  <a:pt x="213360" y="373380"/>
                </a:lnTo>
                <a:lnTo>
                  <a:pt x="320040" y="426720"/>
                </a:lnTo>
                <a:lnTo>
                  <a:pt x="312420" y="53340"/>
                </a:lnTo>
                <a:lnTo>
                  <a:pt x="274320" y="38100"/>
                </a:lnTo>
                <a:lnTo>
                  <a:pt x="304800" y="0"/>
                </a:lnTo>
                <a:lnTo>
                  <a:pt x="342900" y="30480"/>
                </a:lnTo>
                <a:lnTo>
                  <a:pt x="327660" y="53340"/>
                </a:lnTo>
                <a:lnTo>
                  <a:pt x="342900" y="419100"/>
                </a:lnTo>
                <a:lnTo>
                  <a:pt x="426720" y="388620"/>
                </a:lnTo>
                <a:lnTo>
                  <a:pt x="350520" y="441960"/>
                </a:lnTo>
                <a:lnTo>
                  <a:pt x="518160" y="403860"/>
                </a:lnTo>
                <a:lnTo>
                  <a:pt x="373380" y="480060"/>
                </a:lnTo>
                <a:lnTo>
                  <a:pt x="556260" y="449580"/>
                </a:lnTo>
                <a:lnTo>
                  <a:pt x="396240" y="525780"/>
                </a:lnTo>
                <a:cubicBezTo>
                  <a:pt x="568955" y="517929"/>
                  <a:pt x="619818" y="518160"/>
                  <a:pt x="548640" y="518160"/>
                </a:cubicBezTo>
                <a:lnTo>
                  <a:pt x="434340" y="548640"/>
                </a:lnTo>
                <a:lnTo>
                  <a:pt x="609600" y="579120"/>
                </a:lnTo>
                <a:lnTo>
                  <a:pt x="403860" y="624840"/>
                </a:lnTo>
              </a:path>
            </a:pathLst>
          </a:custGeom>
          <a:solidFill>
            <a:srgbClr val="00B050"/>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txBody>
          <a:bodyPr anchor="ctr"/>
          <a:lstStyle/>
          <a:p>
            <a:pPr algn="ctr">
              <a:defRPr/>
            </a:pPr>
            <a:endParaRPr lang="en-US"/>
          </a:p>
        </p:txBody>
      </p:sp>
      <p:sp>
        <p:nvSpPr>
          <p:cNvPr id="26634" name="Freeform 16"/>
          <p:cNvSpPr>
            <a:spLocks noChangeArrowheads="1"/>
          </p:cNvSpPr>
          <p:nvPr/>
        </p:nvSpPr>
        <p:spPr bwMode="auto">
          <a:xfrm>
            <a:off x="6396038" y="495300"/>
            <a:ext cx="334962" cy="228600"/>
          </a:xfrm>
          <a:custGeom>
            <a:avLst/>
            <a:gdLst>
              <a:gd name="T0" fmla="*/ 70404 w 333695"/>
              <a:gd name="T1" fmla="*/ 199162 h 230124"/>
              <a:gd name="T2" fmla="*/ 15839 w 333695"/>
              <a:gd name="T3" fmla="*/ 169875 h 230124"/>
              <a:gd name="T4" fmla="*/ 39225 w 333695"/>
              <a:gd name="T5" fmla="*/ 162553 h 230124"/>
              <a:gd name="T6" fmla="*/ 15839 w 333695"/>
              <a:gd name="T7" fmla="*/ 155229 h 230124"/>
              <a:gd name="T8" fmla="*/ 23634 w 333695"/>
              <a:gd name="T9" fmla="*/ 111297 h 230124"/>
              <a:gd name="T10" fmla="*/ 47021 w 333695"/>
              <a:gd name="T11" fmla="*/ 103975 h 230124"/>
              <a:gd name="T12" fmla="*/ 54815 w 333695"/>
              <a:gd name="T13" fmla="*/ 74686 h 230124"/>
              <a:gd name="T14" fmla="*/ 101586 w 333695"/>
              <a:gd name="T15" fmla="*/ 52720 h 230124"/>
              <a:gd name="T16" fmla="*/ 132768 w 333695"/>
              <a:gd name="T17" fmla="*/ 52720 h 230124"/>
              <a:gd name="T18" fmla="*/ 163949 w 333695"/>
              <a:gd name="T19" fmla="*/ 38075 h 230124"/>
              <a:gd name="T20" fmla="*/ 202926 w 333695"/>
              <a:gd name="T21" fmla="*/ 45396 h 230124"/>
              <a:gd name="T22" fmla="*/ 234105 w 333695"/>
              <a:gd name="T23" fmla="*/ 60042 h 230124"/>
              <a:gd name="T24" fmla="*/ 288674 w 333695"/>
              <a:gd name="T25" fmla="*/ 67365 h 230124"/>
              <a:gd name="T26" fmla="*/ 280876 w 333695"/>
              <a:gd name="T27" fmla="*/ 89330 h 230124"/>
              <a:gd name="T28" fmla="*/ 312058 w 333695"/>
              <a:gd name="T29" fmla="*/ 111297 h 230124"/>
              <a:gd name="T30" fmla="*/ 327649 w 333695"/>
              <a:gd name="T31" fmla="*/ 140587 h 230124"/>
              <a:gd name="T32" fmla="*/ 335444 w 333695"/>
              <a:gd name="T33" fmla="*/ 162553 h 230124"/>
              <a:gd name="T34" fmla="*/ 319854 w 333695"/>
              <a:gd name="T35" fmla="*/ 199162 h 230124"/>
              <a:gd name="T36" fmla="*/ 265287 w 333695"/>
              <a:gd name="T37" fmla="*/ 221130 h 230124"/>
              <a:gd name="T38" fmla="*/ 218515 w 333695"/>
              <a:gd name="T39" fmla="*/ 213808 h 230124"/>
              <a:gd name="T40" fmla="*/ 70404 w 333695"/>
              <a:gd name="T41" fmla="*/ 199162 h 230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695"/>
              <a:gd name="T64" fmla="*/ 0 h 230124"/>
              <a:gd name="T65" fmla="*/ 333695 w 333695"/>
              <a:gd name="T66" fmla="*/ 230124 h 230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695" h="230124">
                <a:moveTo>
                  <a:pt x="68823" y="207264"/>
                </a:moveTo>
                <a:cubicBezTo>
                  <a:pt x="35803" y="199644"/>
                  <a:pt x="15483" y="199483"/>
                  <a:pt x="15483" y="176784"/>
                </a:cubicBezTo>
                <a:cubicBezTo>
                  <a:pt x="15483" y="168752"/>
                  <a:pt x="30723" y="171704"/>
                  <a:pt x="38343" y="169164"/>
                </a:cubicBezTo>
                <a:cubicBezTo>
                  <a:pt x="30723" y="166624"/>
                  <a:pt x="21163" y="167224"/>
                  <a:pt x="15483" y="161544"/>
                </a:cubicBezTo>
                <a:cubicBezTo>
                  <a:pt x="0" y="146061"/>
                  <a:pt x="9071" y="127050"/>
                  <a:pt x="23103" y="115824"/>
                </a:cubicBezTo>
                <a:cubicBezTo>
                  <a:pt x="29375" y="110806"/>
                  <a:pt x="38343" y="110744"/>
                  <a:pt x="45963" y="108204"/>
                </a:cubicBezTo>
                <a:cubicBezTo>
                  <a:pt x="48503" y="98044"/>
                  <a:pt x="47774" y="86438"/>
                  <a:pt x="53583" y="77724"/>
                </a:cubicBezTo>
                <a:cubicBezTo>
                  <a:pt x="62024" y="65063"/>
                  <a:pt x="86263" y="59211"/>
                  <a:pt x="99303" y="54864"/>
                </a:cubicBezTo>
                <a:cubicBezTo>
                  <a:pt x="135879" y="0"/>
                  <a:pt x="93207" y="48768"/>
                  <a:pt x="129783" y="54864"/>
                </a:cubicBezTo>
                <a:cubicBezTo>
                  <a:pt x="140988" y="56731"/>
                  <a:pt x="150103" y="44704"/>
                  <a:pt x="160263" y="39624"/>
                </a:cubicBezTo>
                <a:cubicBezTo>
                  <a:pt x="172963" y="42164"/>
                  <a:pt x="187587" y="40060"/>
                  <a:pt x="198363" y="47244"/>
                </a:cubicBezTo>
                <a:cubicBezTo>
                  <a:pt x="232230" y="69822"/>
                  <a:pt x="174656" y="80546"/>
                  <a:pt x="228843" y="62484"/>
                </a:cubicBezTo>
                <a:cubicBezTo>
                  <a:pt x="246623" y="65024"/>
                  <a:pt x="267239" y="60141"/>
                  <a:pt x="282183" y="70104"/>
                </a:cubicBezTo>
                <a:cubicBezTo>
                  <a:pt x="288866" y="74559"/>
                  <a:pt x="270971" y="85780"/>
                  <a:pt x="274563" y="92964"/>
                </a:cubicBezTo>
                <a:cubicBezTo>
                  <a:pt x="280243" y="104323"/>
                  <a:pt x="294883" y="108204"/>
                  <a:pt x="305043" y="115824"/>
                </a:cubicBezTo>
                <a:cubicBezTo>
                  <a:pt x="289803" y="161544"/>
                  <a:pt x="294883" y="120904"/>
                  <a:pt x="320283" y="146304"/>
                </a:cubicBezTo>
                <a:cubicBezTo>
                  <a:pt x="325963" y="151984"/>
                  <a:pt x="325363" y="161544"/>
                  <a:pt x="327903" y="169164"/>
                </a:cubicBezTo>
                <a:cubicBezTo>
                  <a:pt x="262389" y="212840"/>
                  <a:pt x="333695" y="154684"/>
                  <a:pt x="312663" y="207264"/>
                </a:cubicBezTo>
                <a:cubicBezTo>
                  <a:pt x="306816" y="221882"/>
                  <a:pt x="269268" y="227638"/>
                  <a:pt x="259323" y="230124"/>
                </a:cubicBezTo>
                <a:cubicBezTo>
                  <a:pt x="244083" y="227584"/>
                  <a:pt x="229004" y="223736"/>
                  <a:pt x="213603" y="222504"/>
                </a:cubicBezTo>
                <a:cubicBezTo>
                  <a:pt x="165430" y="218650"/>
                  <a:pt x="101843" y="214884"/>
                  <a:pt x="68823" y="207264"/>
                </a:cubicBezTo>
                <a:close/>
              </a:path>
            </a:pathLst>
          </a:custGeom>
          <a:solidFill>
            <a:srgbClr val="00B050"/>
          </a:solidFill>
          <a:ln w="12700" algn="ctr">
            <a:solidFill>
              <a:schemeClr val="tx1"/>
            </a:solidFill>
            <a:round/>
            <a:headEnd/>
            <a:tailEnd/>
          </a:ln>
        </p:spPr>
        <p:txBody>
          <a:bodyPr/>
          <a:lstStyle/>
          <a:p>
            <a:endParaRPr lang="en-US"/>
          </a:p>
        </p:txBody>
      </p:sp>
      <p:sp>
        <p:nvSpPr>
          <p:cNvPr id="57" name="TextBox 56"/>
          <p:cNvSpPr txBox="1"/>
          <p:nvPr/>
        </p:nvSpPr>
        <p:spPr>
          <a:xfrm>
            <a:off x="1524000" y="5943600"/>
            <a:ext cx="1905000" cy="830263"/>
          </a:xfrm>
          <a:prstGeom prst="rect">
            <a:avLst/>
          </a:prstGeom>
          <a:noFill/>
        </p:spPr>
        <p:txBody>
          <a:bodyPr>
            <a:spAutoFit/>
          </a:bodyPr>
          <a:lstStyle/>
          <a:p>
            <a:pPr algn="ctr">
              <a:defRPr/>
            </a:pPr>
            <a:r>
              <a:rPr lang="en-US" sz="2400" dirty="0">
                <a:solidFill>
                  <a:schemeClr val="accent3">
                    <a:lumMod val="65000"/>
                  </a:schemeClr>
                </a:solidFill>
                <a:effectLst>
                  <a:outerShdw blurRad="38100" dist="38100" dir="2700000" algn="tl">
                    <a:srgbClr val="000000">
                      <a:alpha val="43137"/>
                    </a:srgbClr>
                  </a:outerShdw>
                </a:effectLst>
              </a:rPr>
              <a:t>Calcium carbonate</a:t>
            </a:r>
          </a:p>
        </p:txBody>
      </p:sp>
      <p:sp>
        <p:nvSpPr>
          <p:cNvPr id="58" name="TextBox 57"/>
          <p:cNvSpPr txBox="1"/>
          <p:nvPr/>
        </p:nvSpPr>
        <p:spPr>
          <a:xfrm>
            <a:off x="3505200" y="5943600"/>
            <a:ext cx="1143000" cy="461963"/>
          </a:xfrm>
          <a:prstGeom prst="rect">
            <a:avLst/>
          </a:prstGeom>
          <a:noFill/>
        </p:spPr>
        <p:txBody>
          <a:bodyPr>
            <a:spAutoFit/>
          </a:bodyPr>
          <a:lstStyle/>
          <a:p>
            <a:pPr algn="ctr">
              <a:defRPr/>
            </a:pPr>
            <a:r>
              <a:rPr lang="en-US" sz="2400" dirty="0">
                <a:solidFill>
                  <a:schemeClr val="accent1">
                    <a:lumMod val="90000"/>
                  </a:schemeClr>
                </a:solidFill>
                <a:effectLst>
                  <a:outerShdw blurRad="38100" dist="38100" dir="2700000" algn="tl">
                    <a:srgbClr val="000000">
                      <a:alpha val="43137"/>
                    </a:srgbClr>
                  </a:outerShdw>
                </a:effectLst>
              </a:rPr>
              <a:t>water</a:t>
            </a:r>
          </a:p>
        </p:txBody>
      </p:sp>
      <p:sp>
        <p:nvSpPr>
          <p:cNvPr id="59" name="TextBox 58"/>
          <p:cNvSpPr txBox="1"/>
          <p:nvPr/>
        </p:nvSpPr>
        <p:spPr>
          <a:xfrm>
            <a:off x="0" y="5943600"/>
            <a:ext cx="1524000" cy="830263"/>
          </a:xfrm>
          <a:prstGeom prst="rect">
            <a:avLst/>
          </a:prstGeom>
          <a:noFill/>
        </p:spPr>
        <p:txBody>
          <a:bodyPr>
            <a:spAutoFit/>
          </a:bodyPr>
          <a:lstStyle/>
          <a:p>
            <a:pPr algn="ctr">
              <a:defRPr/>
            </a:pPr>
            <a:r>
              <a:rPr lang="en-US" sz="2400" dirty="0">
                <a:solidFill>
                  <a:srgbClr val="7030A0"/>
                </a:solidFill>
                <a:effectLst>
                  <a:outerShdw blurRad="38100" dist="38100" dir="2700000" algn="tl">
                    <a:srgbClr val="000000">
                      <a:alpha val="43137"/>
                    </a:srgbClr>
                  </a:outerShdw>
                </a:effectLst>
              </a:rPr>
              <a:t>Sulfuric Acid</a:t>
            </a:r>
          </a:p>
        </p:txBody>
      </p:sp>
      <p:cxnSp>
        <p:nvCxnSpPr>
          <p:cNvPr id="60" name="Straight Connector 59"/>
          <p:cNvCxnSpPr/>
          <p:nvPr/>
        </p:nvCxnSpPr>
        <p:spPr bwMode="auto">
          <a:xfrm>
            <a:off x="1066800" y="1293813"/>
            <a:ext cx="7010400" cy="1587"/>
          </a:xfrm>
          <a:prstGeom prst="line">
            <a:avLst/>
          </a:prstGeom>
          <a:solidFill>
            <a:schemeClr val="accent1"/>
          </a:solidFill>
          <a:ln w="25400" cap="flat" cmpd="sng" algn="ctr">
            <a:solidFill>
              <a:schemeClr val="tx1"/>
            </a:solidFill>
            <a:prstDash val="dash"/>
            <a:round/>
            <a:headEnd type="none" w="med" len="med"/>
            <a:tailEnd type="none"/>
          </a:ln>
          <a:effectLst>
            <a:outerShdw blurRad="50800" dist="38100" dir="2700000" algn="tl" rotWithShape="0">
              <a:prstClr val="black">
                <a:alpha val="40000"/>
              </a:prstClr>
            </a:outerShdw>
          </a:effectLst>
        </p:spPr>
      </p:cxnSp>
      <p:cxnSp>
        <p:nvCxnSpPr>
          <p:cNvPr id="61" name="Straight Connector 60"/>
          <p:cNvCxnSpPr/>
          <p:nvPr/>
        </p:nvCxnSpPr>
        <p:spPr bwMode="auto">
          <a:xfrm>
            <a:off x="1066800" y="2513013"/>
            <a:ext cx="7010400" cy="1587"/>
          </a:xfrm>
          <a:prstGeom prst="line">
            <a:avLst/>
          </a:prstGeom>
          <a:solidFill>
            <a:schemeClr val="accent1"/>
          </a:solidFill>
          <a:ln w="25400" cap="flat" cmpd="sng" algn="ctr">
            <a:solidFill>
              <a:schemeClr val="tx1"/>
            </a:solidFill>
            <a:prstDash val="dash"/>
            <a:round/>
            <a:headEnd type="none" w="med" len="med"/>
            <a:tailEnd type="none"/>
          </a:ln>
          <a:effectLst>
            <a:outerShdw blurRad="50800" dist="38100" dir="2700000" algn="tl" rotWithShape="0">
              <a:prstClr val="black">
                <a:alpha val="40000"/>
              </a:prstClr>
            </a:outerShdw>
          </a:effectLst>
        </p:spPr>
      </p:cxnSp>
      <p:cxnSp>
        <p:nvCxnSpPr>
          <p:cNvPr id="62" name="Straight Connector 61"/>
          <p:cNvCxnSpPr/>
          <p:nvPr/>
        </p:nvCxnSpPr>
        <p:spPr bwMode="auto">
          <a:xfrm>
            <a:off x="1066800" y="3429000"/>
            <a:ext cx="7010400" cy="1588"/>
          </a:xfrm>
          <a:prstGeom prst="line">
            <a:avLst/>
          </a:prstGeom>
          <a:solidFill>
            <a:schemeClr val="accent1"/>
          </a:solidFill>
          <a:ln w="2540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26641" name="TextBox 26"/>
          <p:cNvSpPr txBox="1">
            <a:spLocks noChangeArrowheads="1"/>
          </p:cNvSpPr>
          <p:nvPr/>
        </p:nvSpPr>
        <p:spPr bwMode="auto">
          <a:xfrm>
            <a:off x="4495800" y="1676400"/>
            <a:ext cx="2895600" cy="400050"/>
          </a:xfrm>
          <a:prstGeom prst="rect">
            <a:avLst/>
          </a:prstGeom>
          <a:noFill/>
          <a:ln w="9525">
            <a:noFill/>
            <a:miter lim="800000"/>
            <a:headEnd/>
            <a:tailEnd/>
          </a:ln>
        </p:spPr>
        <p:txBody>
          <a:bodyPr>
            <a:spAutoFit/>
          </a:bodyPr>
          <a:lstStyle/>
          <a:p>
            <a:pPr algn="ctr"/>
            <a:r>
              <a:rPr lang="en-US" sz="2000">
                <a:solidFill>
                  <a:schemeClr val="tx1"/>
                </a:solidFill>
              </a:rPr>
              <a:t>former water tables</a:t>
            </a:r>
          </a:p>
        </p:txBody>
      </p:sp>
      <p:cxnSp>
        <p:nvCxnSpPr>
          <p:cNvPr id="64" name="Straight Arrow Connector 63"/>
          <p:cNvCxnSpPr/>
          <p:nvPr/>
        </p:nvCxnSpPr>
        <p:spPr bwMode="auto">
          <a:xfrm rot="16200000" flipV="1">
            <a:off x="4381500" y="1484313"/>
            <a:ext cx="533400" cy="1524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65" name="Straight Arrow Connector 64"/>
          <p:cNvCxnSpPr/>
          <p:nvPr/>
        </p:nvCxnSpPr>
        <p:spPr bwMode="auto">
          <a:xfrm rot="5400000">
            <a:off x="4038600" y="1827213"/>
            <a:ext cx="685800" cy="6858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26644" name="TextBox 33"/>
          <p:cNvSpPr txBox="1">
            <a:spLocks noChangeArrowheads="1"/>
          </p:cNvSpPr>
          <p:nvPr/>
        </p:nvSpPr>
        <p:spPr bwMode="auto">
          <a:xfrm>
            <a:off x="4495800" y="2971800"/>
            <a:ext cx="3429000" cy="400050"/>
          </a:xfrm>
          <a:prstGeom prst="rect">
            <a:avLst/>
          </a:prstGeom>
          <a:noFill/>
          <a:ln w="9525">
            <a:noFill/>
            <a:miter lim="800000"/>
            <a:headEnd/>
            <a:tailEnd/>
          </a:ln>
        </p:spPr>
        <p:txBody>
          <a:bodyPr>
            <a:spAutoFit/>
          </a:bodyPr>
          <a:lstStyle/>
          <a:p>
            <a:pPr algn="ctr"/>
            <a:r>
              <a:rPr lang="en-US" sz="2000">
                <a:solidFill>
                  <a:schemeClr val="tx1"/>
                </a:solidFill>
              </a:rPr>
              <a:t>Limestone (CaCO</a:t>
            </a:r>
            <a:r>
              <a:rPr lang="en-US" sz="2000" baseline="-25000">
                <a:solidFill>
                  <a:schemeClr val="tx1"/>
                </a:solidFill>
              </a:rPr>
              <a:t>3</a:t>
            </a:r>
            <a:r>
              <a:rPr lang="en-US" sz="2000">
                <a:solidFill>
                  <a:schemeClr val="tx1"/>
                </a:solidFill>
              </a:rPr>
              <a:t>)</a:t>
            </a:r>
          </a:p>
        </p:txBody>
      </p:sp>
      <p:sp>
        <p:nvSpPr>
          <p:cNvPr id="26645" name="TextBox 50"/>
          <p:cNvSpPr txBox="1">
            <a:spLocks noChangeArrowheads="1"/>
          </p:cNvSpPr>
          <p:nvPr/>
        </p:nvSpPr>
        <p:spPr bwMode="auto">
          <a:xfrm>
            <a:off x="1295400" y="3048000"/>
            <a:ext cx="2895600" cy="400050"/>
          </a:xfrm>
          <a:prstGeom prst="rect">
            <a:avLst/>
          </a:prstGeom>
          <a:noFill/>
          <a:ln w="9525">
            <a:noFill/>
            <a:miter lim="800000"/>
            <a:headEnd/>
            <a:tailEnd/>
          </a:ln>
        </p:spPr>
        <p:txBody>
          <a:bodyPr>
            <a:spAutoFit/>
          </a:bodyPr>
          <a:lstStyle/>
          <a:p>
            <a:pPr algn="ctr"/>
            <a:r>
              <a:rPr lang="en-US" sz="2000">
                <a:solidFill>
                  <a:schemeClr val="tx1"/>
                </a:solidFill>
              </a:rPr>
              <a:t>water table</a:t>
            </a:r>
          </a:p>
        </p:txBody>
      </p:sp>
      <p:sp>
        <p:nvSpPr>
          <p:cNvPr id="26646" name="TextBox 50"/>
          <p:cNvSpPr txBox="1">
            <a:spLocks noChangeArrowheads="1"/>
          </p:cNvSpPr>
          <p:nvPr/>
        </p:nvSpPr>
        <p:spPr bwMode="auto">
          <a:xfrm>
            <a:off x="2781300" y="4495800"/>
            <a:ext cx="3581400" cy="400050"/>
          </a:xfrm>
          <a:prstGeom prst="rect">
            <a:avLst/>
          </a:prstGeom>
          <a:noFill/>
          <a:ln w="9525">
            <a:noFill/>
            <a:miter lim="800000"/>
            <a:headEnd/>
            <a:tailEnd/>
          </a:ln>
        </p:spPr>
        <p:txBody>
          <a:bodyPr>
            <a:spAutoFit/>
          </a:bodyPr>
          <a:lstStyle/>
          <a:p>
            <a:pPr algn="ctr"/>
            <a:r>
              <a:rPr lang="en-US" sz="2000" i="1">
                <a:solidFill>
                  <a:schemeClr val="tx1"/>
                </a:solidFill>
              </a:rPr>
              <a:t>Groundwater (H</a:t>
            </a:r>
            <a:r>
              <a:rPr lang="en-US" sz="2000" i="1" baseline="-25000">
                <a:solidFill>
                  <a:schemeClr val="tx1"/>
                </a:solidFill>
              </a:rPr>
              <a:t>2</a:t>
            </a:r>
            <a:r>
              <a:rPr lang="en-US" sz="2000" i="1">
                <a:solidFill>
                  <a:schemeClr val="tx1"/>
                </a:solidFill>
              </a:rPr>
              <a:t>O + H</a:t>
            </a:r>
            <a:r>
              <a:rPr lang="en-US" sz="2000" i="1" baseline="-25000">
                <a:solidFill>
                  <a:schemeClr val="tx1"/>
                </a:solidFill>
              </a:rPr>
              <a:t>2</a:t>
            </a:r>
            <a:r>
              <a:rPr lang="en-US" sz="2000" i="1">
                <a:solidFill>
                  <a:schemeClr val="tx1"/>
                </a:solidFill>
              </a:rPr>
              <a:t>SO</a:t>
            </a:r>
            <a:r>
              <a:rPr lang="en-US" sz="2000" i="1" baseline="-25000">
                <a:solidFill>
                  <a:schemeClr val="tx1"/>
                </a:solidFill>
              </a:rPr>
              <a:t>4</a:t>
            </a:r>
            <a:r>
              <a:rPr lang="en-US" sz="2000" i="1">
                <a:solidFill>
                  <a:schemeClr val="tx1"/>
                </a:solidFill>
              </a:rPr>
              <a:t>)</a:t>
            </a:r>
          </a:p>
        </p:txBody>
      </p:sp>
      <p:sp>
        <p:nvSpPr>
          <p:cNvPr id="82" name="TextBox 81"/>
          <p:cNvSpPr txBox="1"/>
          <p:nvPr/>
        </p:nvSpPr>
        <p:spPr>
          <a:xfrm>
            <a:off x="0" y="5257800"/>
            <a:ext cx="9144000" cy="523875"/>
          </a:xfrm>
          <a:prstGeom prst="rect">
            <a:avLst/>
          </a:prstGeom>
          <a:noFill/>
        </p:spPr>
        <p:txBody>
          <a:bodyPr>
            <a:spAutoFit/>
          </a:bodyPr>
          <a:lstStyle/>
          <a:p>
            <a:pPr algn="ctr">
              <a:defRPr/>
            </a:pP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2</a:t>
            </a:r>
            <a:r>
              <a:rPr lang="en-US" sz="2800" dirty="0">
                <a:solidFill>
                  <a:srgbClr val="7030A0"/>
                </a:solidFill>
                <a:effectLst>
                  <a:outerShdw blurRad="38100" dist="38100" dir="2700000" algn="tl">
                    <a:srgbClr val="000000">
                      <a:alpha val="43137"/>
                    </a:srgbClr>
                  </a:outerShdw>
                </a:effectLst>
              </a:rPr>
              <a:t>SO</a:t>
            </a:r>
            <a:r>
              <a:rPr lang="en-US" sz="2800" baseline="-25000" dirty="0">
                <a:solidFill>
                  <a:srgbClr val="7030A0"/>
                </a:solidFill>
                <a:effectLst>
                  <a:outerShdw blurRad="38100" dist="38100" dir="2700000" algn="tl">
                    <a:srgbClr val="000000">
                      <a:alpha val="43137"/>
                    </a:srgbClr>
                  </a:outerShdw>
                </a:effectLst>
              </a:rPr>
              <a:t>4</a:t>
            </a:r>
            <a:r>
              <a:rPr lang="en-US" sz="2800" dirty="0">
                <a:solidFill>
                  <a:srgbClr val="7030A0"/>
                </a:solidFill>
                <a:effectLst>
                  <a:outerShdw blurRad="38100" dist="38100" dir="2700000" algn="tl">
                    <a:srgbClr val="000000">
                      <a:alpha val="43137"/>
                    </a:srgbClr>
                  </a:outerShdw>
                </a:effectLst>
              </a:rPr>
              <a:t>  +  </a:t>
            </a:r>
            <a:r>
              <a:rPr lang="en-US" sz="2800" dirty="0">
                <a:solidFill>
                  <a:schemeClr val="accent3">
                    <a:lumMod val="65000"/>
                  </a:schemeClr>
                </a:solidFill>
                <a:effectLst>
                  <a:outerShdw blurRad="38100" dist="38100" dir="2700000" algn="tl">
                    <a:srgbClr val="000000">
                      <a:alpha val="43137"/>
                    </a:srgbClr>
                  </a:outerShdw>
                </a:effectLst>
              </a:rPr>
              <a:t>CaCO</a:t>
            </a:r>
            <a:r>
              <a:rPr lang="en-US" sz="2800" baseline="-25000" dirty="0">
                <a:solidFill>
                  <a:schemeClr val="accent3">
                    <a:lumMod val="65000"/>
                  </a:schemeClr>
                </a:solidFill>
                <a:effectLst>
                  <a:outerShdw blurRad="38100" dist="38100" dir="2700000" algn="tl">
                    <a:srgbClr val="000000">
                      <a:alpha val="43137"/>
                    </a:srgbClr>
                  </a:outerShdw>
                </a:effectLst>
              </a:rPr>
              <a:t>3</a:t>
            </a:r>
            <a:r>
              <a:rPr lang="en-US" sz="2800" dirty="0">
                <a:solidFill>
                  <a:srgbClr val="7030A0"/>
                </a:solidFill>
                <a:effectLst>
                  <a:outerShdw blurRad="38100" dist="38100" dir="2700000" algn="tl">
                    <a:srgbClr val="000000">
                      <a:alpha val="43137"/>
                    </a:srgbClr>
                  </a:outerShdw>
                </a:effectLst>
              </a:rPr>
              <a:t>  +  </a:t>
            </a:r>
            <a:r>
              <a:rPr lang="en-US" sz="2800" dirty="0">
                <a:solidFill>
                  <a:schemeClr val="accent1">
                    <a:lumMod val="90000"/>
                  </a:schemeClr>
                </a:solidFill>
                <a:effectLst>
                  <a:outerShdw blurRad="38100" dist="38100" dir="2700000" algn="tl">
                    <a:srgbClr val="000000">
                      <a:alpha val="43137"/>
                    </a:srgbClr>
                  </a:outerShdw>
                </a:effectLst>
              </a:rPr>
              <a:t>2H</a:t>
            </a:r>
            <a:r>
              <a:rPr lang="en-US" sz="2800" baseline="-25000" dirty="0">
                <a:solidFill>
                  <a:schemeClr val="accent1">
                    <a:lumMod val="90000"/>
                  </a:schemeClr>
                </a:solidFill>
                <a:effectLst>
                  <a:outerShdw blurRad="38100" dist="38100" dir="2700000" algn="tl">
                    <a:srgbClr val="000000">
                      <a:alpha val="43137"/>
                    </a:srgbClr>
                  </a:outerShdw>
                </a:effectLst>
              </a:rPr>
              <a:t>2</a:t>
            </a:r>
            <a:r>
              <a:rPr lang="en-US" sz="2800" dirty="0">
                <a:solidFill>
                  <a:schemeClr val="accent1">
                    <a:lumMod val="90000"/>
                  </a:schemeClr>
                </a:solidFill>
                <a:effectLst>
                  <a:outerShdw blurRad="38100" dist="38100" dir="2700000" algn="tl">
                    <a:srgbClr val="000000">
                      <a:alpha val="43137"/>
                    </a:srgbClr>
                  </a:outerShdw>
                </a:effectLst>
              </a:rPr>
              <a:t>O</a:t>
            </a:r>
            <a:r>
              <a:rPr lang="en-US" sz="2800" dirty="0">
                <a:solidFill>
                  <a:srgbClr val="7030A0"/>
                </a:solidFill>
                <a:effectLst>
                  <a:outerShdw blurRad="38100" dist="38100" dir="2700000" algn="tl">
                    <a:srgbClr val="000000">
                      <a:alpha val="43137"/>
                    </a:srgbClr>
                  </a:outerShdw>
                </a:effectLst>
              </a:rPr>
              <a:t>  =  </a:t>
            </a:r>
            <a:r>
              <a:rPr lang="en-US" sz="2800" dirty="0">
                <a:solidFill>
                  <a:srgbClr val="DFA491"/>
                </a:solidFill>
                <a:effectLst>
                  <a:outerShdw blurRad="38100" dist="38100" dir="2700000" algn="tl">
                    <a:srgbClr val="000000">
                      <a:alpha val="43137"/>
                    </a:srgbClr>
                  </a:outerShdw>
                </a:effectLst>
              </a:rPr>
              <a:t>(CaSO</a:t>
            </a:r>
            <a:r>
              <a:rPr lang="en-US" sz="2800" baseline="-25000" dirty="0">
                <a:solidFill>
                  <a:srgbClr val="DFA491"/>
                </a:solidFill>
                <a:effectLst>
                  <a:outerShdw blurRad="38100" dist="38100" dir="2700000" algn="tl">
                    <a:srgbClr val="000000">
                      <a:alpha val="43137"/>
                    </a:srgbClr>
                  </a:outerShdw>
                </a:effectLst>
              </a:rPr>
              <a:t>4</a:t>
            </a:r>
            <a:r>
              <a:rPr lang="en-US" sz="2800" dirty="0">
                <a:solidFill>
                  <a:srgbClr val="DFA491"/>
                </a:solidFill>
                <a:effectLst>
                  <a:outerShdw blurRad="38100" dist="38100" dir="2700000" algn="tl">
                    <a:srgbClr val="000000">
                      <a:alpha val="43137"/>
                    </a:srgbClr>
                  </a:outerShdw>
                </a:effectLst>
              </a:rPr>
              <a:t> . 2H</a:t>
            </a:r>
            <a:r>
              <a:rPr lang="en-US" sz="2800" baseline="-25000" dirty="0">
                <a:solidFill>
                  <a:srgbClr val="DFA491"/>
                </a:solidFill>
                <a:effectLst>
                  <a:outerShdw blurRad="38100" dist="38100" dir="2700000" algn="tl">
                    <a:srgbClr val="000000">
                      <a:alpha val="43137"/>
                    </a:srgbClr>
                  </a:outerShdw>
                </a:effectLst>
              </a:rPr>
              <a:t>2</a:t>
            </a:r>
            <a:r>
              <a:rPr lang="en-US" sz="2800" dirty="0">
                <a:solidFill>
                  <a:srgbClr val="DFA491"/>
                </a:solidFill>
                <a:effectLst>
                  <a:outerShdw blurRad="38100" dist="38100" dir="2700000" algn="tl">
                    <a:srgbClr val="000000">
                      <a:alpha val="43137"/>
                    </a:srgbClr>
                  </a:outerShdw>
                </a:effectLst>
              </a:rPr>
              <a:t>O)  </a:t>
            </a:r>
            <a:r>
              <a:rPr lang="en-US" sz="2800" dirty="0">
                <a:solidFill>
                  <a:srgbClr val="7030A0"/>
                </a:solidFill>
                <a:effectLst>
                  <a:outerShdw blurRad="38100" dist="38100" dir="2700000" algn="tl">
                    <a:srgbClr val="000000">
                      <a:alpha val="43137"/>
                    </a:srgbClr>
                  </a:outerShdw>
                </a:effectLst>
              </a:rPr>
              <a:t>+  </a:t>
            </a:r>
            <a:r>
              <a:rPr lang="en-US" sz="2800" dirty="0">
                <a:solidFill>
                  <a:schemeClr val="accent1">
                    <a:lumMod val="90000"/>
                  </a:schemeClr>
                </a:solidFill>
                <a:effectLst>
                  <a:outerShdw blurRad="38100" dist="38100" dir="2700000" algn="tl">
                    <a:srgbClr val="000000">
                      <a:alpha val="43137"/>
                    </a:srgbClr>
                  </a:outerShdw>
                </a:effectLst>
              </a:rPr>
              <a:t>H</a:t>
            </a:r>
            <a:r>
              <a:rPr lang="en-US" sz="2800" baseline="-25000" dirty="0">
                <a:solidFill>
                  <a:schemeClr val="accent1">
                    <a:lumMod val="90000"/>
                  </a:schemeClr>
                </a:solidFill>
                <a:effectLst>
                  <a:outerShdw blurRad="38100" dist="38100" dir="2700000" algn="tl">
                    <a:srgbClr val="000000">
                      <a:alpha val="43137"/>
                    </a:srgbClr>
                  </a:outerShdw>
                </a:effectLst>
              </a:rPr>
              <a:t>2</a:t>
            </a:r>
            <a:r>
              <a:rPr lang="en-US" sz="2800" dirty="0">
                <a:solidFill>
                  <a:schemeClr val="accent1">
                    <a:lumMod val="90000"/>
                  </a:schemeClr>
                </a:solidFill>
                <a:effectLst>
                  <a:outerShdw blurRad="38100" dist="38100" dir="2700000" algn="tl">
                    <a:srgbClr val="000000">
                      <a:alpha val="43137"/>
                    </a:srgbClr>
                  </a:outerShdw>
                </a:effectLst>
              </a:rPr>
              <a:t>O</a:t>
            </a:r>
          </a:p>
        </p:txBody>
      </p:sp>
      <p:sp>
        <p:nvSpPr>
          <p:cNvPr id="83" name="TextBox 82"/>
          <p:cNvSpPr txBox="1"/>
          <p:nvPr/>
        </p:nvSpPr>
        <p:spPr>
          <a:xfrm>
            <a:off x="7924800" y="5943600"/>
            <a:ext cx="1143000" cy="461963"/>
          </a:xfrm>
          <a:prstGeom prst="rect">
            <a:avLst/>
          </a:prstGeom>
          <a:noFill/>
        </p:spPr>
        <p:txBody>
          <a:bodyPr>
            <a:spAutoFit/>
          </a:bodyPr>
          <a:lstStyle/>
          <a:p>
            <a:pPr algn="ctr">
              <a:defRPr/>
            </a:pPr>
            <a:r>
              <a:rPr lang="en-US" sz="2400" dirty="0">
                <a:solidFill>
                  <a:schemeClr val="accent1">
                    <a:lumMod val="90000"/>
                  </a:schemeClr>
                </a:solidFill>
                <a:effectLst>
                  <a:outerShdw blurRad="38100" dist="38100" dir="2700000" algn="tl">
                    <a:srgbClr val="000000">
                      <a:alpha val="43137"/>
                    </a:srgbClr>
                  </a:outerShdw>
                </a:effectLst>
              </a:rPr>
              <a:t>water</a:t>
            </a:r>
          </a:p>
        </p:txBody>
      </p:sp>
      <p:sp>
        <p:nvSpPr>
          <p:cNvPr id="84" name="TextBox 83"/>
          <p:cNvSpPr txBox="1"/>
          <p:nvPr/>
        </p:nvSpPr>
        <p:spPr>
          <a:xfrm>
            <a:off x="5410200" y="5943600"/>
            <a:ext cx="1905000" cy="461963"/>
          </a:xfrm>
          <a:prstGeom prst="rect">
            <a:avLst/>
          </a:prstGeom>
          <a:noFill/>
        </p:spPr>
        <p:txBody>
          <a:bodyPr>
            <a:spAutoFit/>
          </a:bodyPr>
          <a:lstStyle/>
          <a:p>
            <a:pPr algn="ctr">
              <a:defRPr/>
            </a:pPr>
            <a:r>
              <a:rPr lang="en-US" sz="2400" dirty="0">
                <a:solidFill>
                  <a:srgbClr val="DFA491"/>
                </a:solidFill>
                <a:effectLst>
                  <a:outerShdw blurRad="38100" dist="38100" dir="2700000" algn="tl">
                    <a:srgbClr val="000000">
                      <a:alpha val="43137"/>
                    </a:srgbClr>
                  </a:outerShdw>
                </a:effectLst>
              </a:rPr>
              <a:t>gypsum</a:t>
            </a:r>
          </a:p>
        </p:txBody>
      </p:sp>
      <p:sp>
        <p:nvSpPr>
          <p:cNvPr id="26650" name="Freeform 38"/>
          <p:cNvSpPr>
            <a:spLocks noChangeArrowheads="1"/>
          </p:cNvSpPr>
          <p:nvPr/>
        </p:nvSpPr>
        <p:spPr bwMode="auto">
          <a:xfrm>
            <a:off x="1100138" y="3927475"/>
            <a:ext cx="3581400" cy="304800"/>
          </a:xfrm>
          <a:custGeom>
            <a:avLst/>
            <a:gdLst>
              <a:gd name="T0" fmla="*/ 209599 w 3581939"/>
              <a:gd name="T1" fmla="*/ 0 h 304800"/>
              <a:gd name="T2" fmla="*/ 161129 w 3581939"/>
              <a:gd name="T3" fmla="*/ 41563 h 304800"/>
              <a:gd name="T4" fmla="*/ 71113 w 3581939"/>
              <a:gd name="T5" fmla="*/ 41563 h 304800"/>
              <a:gd name="T6" fmla="*/ 1873 w 3581939"/>
              <a:gd name="T7" fmla="*/ 62345 h 304800"/>
              <a:gd name="T8" fmla="*/ 43416 w 3581939"/>
              <a:gd name="T9" fmla="*/ 166254 h 304800"/>
              <a:gd name="T10" fmla="*/ 216520 w 3581939"/>
              <a:gd name="T11" fmla="*/ 221672 h 304800"/>
              <a:gd name="T12" fmla="*/ 327308 w 3581939"/>
              <a:gd name="T13" fmla="*/ 263236 h 304800"/>
              <a:gd name="T14" fmla="*/ 604273 w 3581939"/>
              <a:gd name="T15" fmla="*/ 290945 h 304800"/>
              <a:gd name="T16" fmla="*/ 1490566 w 3581939"/>
              <a:gd name="T17" fmla="*/ 277091 h 304800"/>
              <a:gd name="T18" fmla="*/ 1580582 w 3581939"/>
              <a:gd name="T19" fmla="*/ 200891 h 304800"/>
              <a:gd name="T20" fmla="*/ 1698291 w 3581939"/>
              <a:gd name="T21" fmla="*/ 124691 h 304800"/>
              <a:gd name="T22" fmla="*/ 1912941 w 3581939"/>
              <a:gd name="T23" fmla="*/ 110836 h 304800"/>
              <a:gd name="T24" fmla="*/ 2044499 w 3581939"/>
              <a:gd name="T25" fmla="*/ 173181 h 304800"/>
              <a:gd name="T26" fmla="*/ 2293768 w 3581939"/>
              <a:gd name="T27" fmla="*/ 207818 h 304800"/>
              <a:gd name="T28" fmla="*/ 2390703 w 3581939"/>
              <a:gd name="T29" fmla="*/ 304800 h 304800"/>
              <a:gd name="T30" fmla="*/ 2473795 w 3581939"/>
              <a:gd name="T31" fmla="*/ 304800 h 304800"/>
              <a:gd name="T32" fmla="*/ 2577655 w 3581939"/>
              <a:gd name="T33" fmla="*/ 256309 h 304800"/>
              <a:gd name="T34" fmla="*/ 2674594 w 3581939"/>
              <a:gd name="T35" fmla="*/ 277091 h 304800"/>
              <a:gd name="T36" fmla="*/ 2729988 w 3581939"/>
              <a:gd name="T37" fmla="*/ 228600 h 304800"/>
              <a:gd name="T38" fmla="*/ 2854621 w 3581939"/>
              <a:gd name="T39" fmla="*/ 207818 h 304800"/>
              <a:gd name="T40" fmla="*/ 2923863 w 3581939"/>
              <a:gd name="T41" fmla="*/ 173181 h 304800"/>
              <a:gd name="T42" fmla="*/ 2986182 w 3581939"/>
              <a:gd name="T43" fmla="*/ 138545 h 304800"/>
              <a:gd name="T44" fmla="*/ 3048498 w 3581939"/>
              <a:gd name="T45" fmla="*/ 180109 h 304800"/>
              <a:gd name="T46" fmla="*/ 3083119 w 3581939"/>
              <a:gd name="T47" fmla="*/ 180109 h 304800"/>
              <a:gd name="T48" fmla="*/ 3256223 w 3581939"/>
              <a:gd name="T49" fmla="*/ 242454 h 304800"/>
              <a:gd name="T50" fmla="*/ 3380858 w 3581939"/>
              <a:gd name="T51" fmla="*/ 193963 h 304800"/>
              <a:gd name="T52" fmla="*/ 3491642 w 3581939"/>
              <a:gd name="T53" fmla="*/ 200891 h 304800"/>
              <a:gd name="T54" fmla="*/ 3540114 w 3581939"/>
              <a:gd name="T55" fmla="*/ 117763 h 304800"/>
              <a:gd name="T56" fmla="*/ 3470871 w 3581939"/>
              <a:gd name="T57" fmla="*/ 83127 h 304800"/>
              <a:gd name="T58" fmla="*/ 3401629 w 3581939"/>
              <a:gd name="T59" fmla="*/ 34636 h 304800"/>
              <a:gd name="T60" fmla="*/ 3360083 w 3581939"/>
              <a:gd name="T61" fmla="*/ 0 h 304800"/>
              <a:gd name="T62" fmla="*/ 209599 w 3581939"/>
              <a:gd name="T63" fmla="*/ 0 h 3048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1939"/>
              <a:gd name="T97" fmla="*/ 0 h 304800"/>
              <a:gd name="T98" fmla="*/ 3581939 w 3581939"/>
              <a:gd name="T99" fmla="*/ 304800 h 3048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1939" h="304800">
                <a:moveTo>
                  <a:pt x="209692" y="0"/>
                </a:moveTo>
                <a:lnTo>
                  <a:pt x="161201" y="41563"/>
                </a:lnTo>
                <a:lnTo>
                  <a:pt x="71146" y="41563"/>
                </a:lnTo>
                <a:lnTo>
                  <a:pt x="1873" y="62345"/>
                </a:lnTo>
                <a:cubicBezTo>
                  <a:pt x="37240" y="168445"/>
                  <a:pt x="0" y="166254"/>
                  <a:pt x="43437" y="166254"/>
                </a:cubicBezTo>
                <a:cubicBezTo>
                  <a:pt x="211883" y="222402"/>
                  <a:pt x="151276" y="221672"/>
                  <a:pt x="216619" y="221672"/>
                </a:cubicBezTo>
                <a:lnTo>
                  <a:pt x="327455" y="263236"/>
                </a:lnTo>
                <a:cubicBezTo>
                  <a:pt x="419795" y="272707"/>
                  <a:pt x="511722" y="290945"/>
                  <a:pt x="604546" y="290945"/>
                </a:cubicBezTo>
                <a:lnTo>
                  <a:pt x="1491237" y="277091"/>
                </a:lnTo>
                <a:lnTo>
                  <a:pt x="1581292" y="200891"/>
                </a:lnTo>
                <a:lnTo>
                  <a:pt x="1699055" y="124691"/>
                </a:lnTo>
                <a:lnTo>
                  <a:pt x="1913801" y="110836"/>
                </a:lnTo>
                <a:lnTo>
                  <a:pt x="2045419" y="173181"/>
                </a:lnTo>
                <a:lnTo>
                  <a:pt x="2294801" y="207818"/>
                </a:lnTo>
                <a:lnTo>
                  <a:pt x="2391782" y="304800"/>
                </a:lnTo>
                <a:lnTo>
                  <a:pt x="2474910" y="304800"/>
                </a:lnTo>
                <a:cubicBezTo>
                  <a:pt x="2573957" y="255276"/>
                  <a:pt x="2535749" y="256309"/>
                  <a:pt x="2578819" y="256309"/>
                </a:cubicBezTo>
                <a:lnTo>
                  <a:pt x="2675801" y="277091"/>
                </a:lnTo>
                <a:lnTo>
                  <a:pt x="2731219" y="228600"/>
                </a:lnTo>
                <a:lnTo>
                  <a:pt x="2855910" y="207818"/>
                </a:lnTo>
                <a:lnTo>
                  <a:pt x="2925182" y="173181"/>
                </a:lnTo>
                <a:cubicBezTo>
                  <a:pt x="2982559" y="137321"/>
                  <a:pt x="2958817" y="138545"/>
                  <a:pt x="2987528" y="138545"/>
                </a:cubicBezTo>
                <a:lnTo>
                  <a:pt x="3049873" y="180109"/>
                </a:lnTo>
                <a:lnTo>
                  <a:pt x="3084510" y="180109"/>
                </a:lnTo>
                <a:lnTo>
                  <a:pt x="3257692" y="242454"/>
                </a:lnTo>
                <a:cubicBezTo>
                  <a:pt x="3377590" y="193084"/>
                  <a:pt x="3333003" y="193963"/>
                  <a:pt x="3382382" y="193963"/>
                </a:cubicBezTo>
                <a:lnTo>
                  <a:pt x="3493219" y="200891"/>
                </a:lnTo>
                <a:cubicBezTo>
                  <a:pt x="3549918" y="115842"/>
                  <a:pt x="3581939" y="117763"/>
                  <a:pt x="3541710" y="117763"/>
                </a:cubicBezTo>
                <a:lnTo>
                  <a:pt x="3472437" y="83127"/>
                </a:lnTo>
                <a:lnTo>
                  <a:pt x="3403164" y="34636"/>
                </a:lnTo>
                <a:lnTo>
                  <a:pt x="3361601" y="0"/>
                </a:lnTo>
                <a:lnTo>
                  <a:pt x="209692" y="0"/>
                </a:lnTo>
                <a:close/>
              </a:path>
            </a:pathLst>
          </a:custGeom>
          <a:solidFill>
            <a:srgbClr val="DFA491"/>
          </a:solidFill>
          <a:ln w="9525" algn="ctr">
            <a:solidFill>
              <a:schemeClr val="tx1"/>
            </a:solidFill>
            <a:round/>
            <a:headEnd/>
            <a:tailEnd/>
          </a:ln>
        </p:spPr>
        <p:txBody>
          <a:bodyPr/>
          <a:lstStyle/>
          <a:p>
            <a:endParaRPr lang="en-US"/>
          </a:p>
        </p:txBody>
      </p:sp>
      <p:sp>
        <p:nvSpPr>
          <p:cNvPr id="26651" name="Freeform 39"/>
          <p:cNvSpPr>
            <a:spLocks noChangeArrowheads="1"/>
          </p:cNvSpPr>
          <p:nvPr/>
        </p:nvSpPr>
        <p:spPr bwMode="auto">
          <a:xfrm>
            <a:off x="4718050" y="3789363"/>
            <a:ext cx="3344863" cy="325437"/>
          </a:xfrm>
          <a:custGeom>
            <a:avLst/>
            <a:gdLst>
              <a:gd name="T0" fmla="*/ 13842 w 3345872"/>
              <a:gd name="T1" fmla="*/ 0 h 325582"/>
              <a:gd name="T2" fmla="*/ 3176740 w 3345872"/>
              <a:gd name="T3" fmla="*/ 6918 h 325582"/>
              <a:gd name="T4" fmla="*/ 3204423 w 3345872"/>
              <a:gd name="T5" fmla="*/ 103771 h 325582"/>
              <a:gd name="T6" fmla="*/ 3322082 w 3345872"/>
              <a:gd name="T7" fmla="*/ 166033 h 325582"/>
              <a:gd name="T8" fmla="*/ 3342844 w 3345872"/>
              <a:gd name="T9" fmla="*/ 325147 h 325582"/>
              <a:gd name="T10" fmla="*/ 3218267 w 3345872"/>
              <a:gd name="T11" fmla="*/ 255967 h 325582"/>
              <a:gd name="T12" fmla="*/ 3086767 w 3345872"/>
              <a:gd name="T13" fmla="*/ 269804 h 325582"/>
              <a:gd name="T14" fmla="*/ 3038320 w 3345872"/>
              <a:gd name="T15" fmla="*/ 221376 h 325582"/>
              <a:gd name="T16" fmla="*/ 2879136 w 3345872"/>
              <a:gd name="T17" fmla="*/ 255967 h 325582"/>
              <a:gd name="T18" fmla="*/ 2782243 w 3345872"/>
              <a:gd name="T19" fmla="*/ 207540 h 325582"/>
              <a:gd name="T20" fmla="*/ 2540010 w 3345872"/>
              <a:gd name="T21" fmla="*/ 214458 h 325582"/>
              <a:gd name="T22" fmla="*/ 2422350 w 3345872"/>
              <a:gd name="T23" fmla="*/ 186788 h 325582"/>
              <a:gd name="T24" fmla="*/ 2076302 w 3345872"/>
              <a:gd name="T25" fmla="*/ 193706 h 325582"/>
              <a:gd name="T26" fmla="*/ 1861750 w 3345872"/>
              <a:gd name="T27" fmla="*/ 166033 h 325582"/>
              <a:gd name="T28" fmla="*/ 1667963 w 3345872"/>
              <a:gd name="T29" fmla="*/ 172951 h 325582"/>
              <a:gd name="T30" fmla="*/ 1501859 w 3345872"/>
              <a:gd name="T31" fmla="*/ 117608 h 325582"/>
              <a:gd name="T32" fmla="*/ 1287308 w 3345872"/>
              <a:gd name="T33" fmla="*/ 145278 h 325582"/>
              <a:gd name="T34" fmla="*/ 1231939 w 3345872"/>
              <a:gd name="T35" fmla="*/ 117608 h 325582"/>
              <a:gd name="T36" fmla="*/ 968941 w 3345872"/>
              <a:gd name="T37" fmla="*/ 103771 h 325582"/>
              <a:gd name="T38" fmla="*/ 892810 w 3345872"/>
              <a:gd name="T39" fmla="*/ 186788 h 325582"/>
              <a:gd name="T40" fmla="*/ 885890 w 3345872"/>
              <a:gd name="T41" fmla="*/ 228294 h 325582"/>
              <a:gd name="T42" fmla="*/ 705943 w 3345872"/>
              <a:gd name="T43" fmla="*/ 172951 h 325582"/>
              <a:gd name="T44" fmla="*/ 62288 w 3345872"/>
              <a:gd name="T45" fmla="*/ 138360 h 325582"/>
              <a:gd name="T46" fmla="*/ 0 w 3345872"/>
              <a:gd name="T47" fmla="*/ 89935 h 325582"/>
              <a:gd name="T48" fmla="*/ 13842 w 3345872"/>
              <a:gd name="T49" fmla="*/ 0 h 3255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5872"/>
              <a:gd name="T76" fmla="*/ 0 h 325582"/>
              <a:gd name="T77" fmla="*/ 3345872 w 3345872"/>
              <a:gd name="T78" fmla="*/ 325582 h 3255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5872" h="325582">
                <a:moveTo>
                  <a:pt x="13854" y="0"/>
                </a:moveTo>
                <a:lnTo>
                  <a:pt x="3179618" y="6927"/>
                </a:lnTo>
                <a:lnTo>
                  <a:pt x="3207327" y="103909"/>
                </a:lnTo>
                <a:lnTo>
                  <a:pt x="3325091" y="166255"/>
                </a:lnTo>
                <a:lnTo>
                  <a:pt x="3345872" y="325582"/>
                </a:lnTo>
                <a:lnTo>
                  <a:pt x="3221182" y="256309"/>
                </a:lnTo>
                <a:lnTo>
                  <a:pt x="3089563" y="270164"/>
                </a:lnTo>
                <a:lnTo>
                  <a:pt x="3041072" y="221673"/>
                </a:lnTo>
                <a:lnTo>
                  <a:pt x="2881745" y="256309"/>
                </a:lnTo>
                <a:lnTo>
                  <a:pt x="2784763" y="207818"/>
                </a:lnTo>
                <a:lnTo>
                  <a:pt x="2542309" y="214746"/>
                </a:lnTo>
                <a:lnTo>
                  <a:pt x="2424545" y="187037"/>
                </a:lnTo>
                <a:lnTo>
                  <a:pt x="2078182" y="193964"/>
                </a:lnTo>
                <a:cubicBezTo>
                  <a:pt x="1868074" y="165950"/>
                  <a:pt x="1940249" y="166255"/>
                  <a:pt x="1863436" y="166255"/>
                </a:cubicBezTo>
                <a:lnTo>
                  <a:pt x="1669472" y="173182"/>
                </a:lnTo>
                <a:lnTo>
                  <a:pt x="1503218" y="117764"/>
                </a:lnTo>
                <a:lnTo>
                  <a:pt x="1288472" y="145473"/>
                </a:lnTo>
                <a:cubicBezTo>
                  <a:pt x="1237977" y="116618"/>
                  <a:pt x="1258598" y="117764"/>
                  <a:pt x="1233054" y="117764"/>
                </a:cubicBezTo>
                <a:lnTo>
                  <a:pt x="969818" y="103909"/>
                </a:lnTo>
                <a:lnTo>
                  <a:pt x="893618" y="187037"/>
                </a:lnTo>
                <a:lnTo>
                  <a:pt x="886691" y="228600"/>
                </a:lnTo>
                <a:lnTo>
                  <a:pt x="706582" y="173182"/>
                </a:lnTo>
                <a:lnTo>
                  <a:pt x="62345" y="138546"/>
                </a:lnTo>
                <a:lnTo>
                  <a:pt x="0" y="90055"/>
                </a:lnTo>
                <a:lnTo>
                  <a:pt x="13854" y="0"/>
                </a:lnTo>
                <a:close/>
              </a:path>
            </a:pathLst>
          </a:custGeom>
          <a:solidFill>
            <a:srgbClr val="DFA491"/>
          </a:solidFill>
          <a:ln w="9525" algn="ctr">
            <a:solidFill>
              <a:schemeClr val="tx1"/>
            </a:solidFill>
            <a:round/>
            <a:headEnd/>
            <a:tailEnd/>
          </a:ln>
        </p:spPr>
        <p:txBody>
          <a:bodyPr/>
          <a:lstStyle/>
          <a:p>
            <a:endParaRPr lang="en-US"/>
          </a:p>
        </p:txBody>
      </p:sp>
      <p:sp>
        <p:nvSpPr>
          <p:cNvPr id="26652" name="Freeform 40"/>
          <p:cNvSpPr>
            <a:spLocks noChangeArrowheads="1"/>
          </p:cNvSpPr>
          <p:nvPr/>
        </p:nvSpPr>
        <p:spPr bwMode="auto">
          <a:xfrm>
            <a:off x="1585913" y="2743200"/>
            <a:ext cx="1323975" cy="117475"/>
          </a:xfrm>
          <a:custGeom>
            <a:avLst/>
            <a:gdLst>
              <a:gd name="T0" fmla="*/ 0 w 1323110"/>
              <a:gd name="T1" fmla="*/ 0 h 117764"/>
              <a:gd name="T2" fmla="*/ 1325707 w 1323110"/>
              <a:gd name="T3" fmla="*/ 0 h 117764"/>
              <a:gd name="T4" fmla="*/ 1304884 w 1323110"/>
              <a:gd name="T5" fmla="*/ 116899 h 117764"/>
              <a:gd name="T6" fmla="*/ 971722 w 1323110"/>
              <a:gd name="T7" fmla="*/ 55011 h 117764"/>
              <a:gd name="T8" fmla="*/ 784318 w 1323110"/>
              <a:gd name="T9" fmla="*/ 116899 h 117764"/>
              <a:gd name="T10" fmla="*/ 576092 w 1323110"/>
              <a:gd name="T11" fmla="*/ 82517 h 117764"/>
              <a:gd name="T12" fmla="*/ 381747 w 1323110"/>
              <a:gd name="T13" fmla="*/ 61887 h 117764"/>
              <a:gd name="T14" fmla="*/ 242931 w 1323110"/>
              <a:gd name="T15" fmla="*/ 68764 h 117764"/>
              <a:gd name="T16" fmla="*/ 124937 w 1323110"/>
              <a:gd name="T17" fmla="*/ 75640 h 117764"/>
              <a:gd name="T18" fmla="*/ 0 w 1323110"/>
              <a:gd name="T19" fmla="*/ 0 h 117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110"/>
              <a:gd name="T31" fmla="*/ 0 h 117764"/>
              <a:gd name="T32" fmla="*/ 1323110 w 1323110"/>
              <a:gd name="T33" fmla="*/ 117764 h 1177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110" h="117764">
                <a:moveTo>
                  <a:pt x="0" y="0"/>
                </a:moveTo>
                <a:lnTo>
                  <a:pt x="1323110" y="0"/>
                </a:lnTo>
                <a:lnTo>
                  <a:pt x="1302328" y="117764"/>
                </a:lnTo>
                <a:lnTo>
                  <a:pt x="969819" y="55418"/>
                </a:lnTo>
                <a:lnTo>
                  <a:pt x="782782" y="117764"/>
                </a:lnTo>
                <a:lnTo>
                  <a:pt x="574964" y="83127"/>
                </a:lnTo>
                <a:lnTo>
                  <a:pt x="381000" y="62345"/>
                </a:lnTo>
                <a:lnTo>
                  <a:pt x="242455" y="69273"/>
                </a:lnTo>
                <a:lnTo>
                  <a:pt x="124691" y="76200"/>
                </a:lnTo>
                <a:lnTo>
                  <a:pt x="0" y="0"/>
                </a:lnTo>
                <a:close/>
              </a:path>
            </a:pathLst>
          </a:custGeom>
          <a:solidFill>
            <a:srgbClr val="DFA491"/>
          </a:solidFill>
          <a:ln w="9525" algn="ctr">
            <a:solidFill>
              <a:schemeClr val="tx1"/>
            </a:solidFill>
            <a:round/>
            <a:headEnd/>
            <a:tailEnd/>
          </a:ln>
        </p:spPr>
        <p:txBody>
          <a:bodyPr/>
          <a:lstStyle/>
          <a:p>
            <a:endParaRPr lang="en-US"/>
          </a:p>
        </p:txBody>
      </p:sp>
      <p:sp>
        <p:nvSpPr>
          <p:cNvPr id="26653" name="Freeform 41"/>
          <p:cNvSpPr>
            <a:spLocks noChangeArrowheads="1"/>
          </p:cNvSpPr>
          <p:nvPr/>
        </p:nvSpPr>
        <p:spPr bwMode="auto">
          <a:xfrm>
            <a:off x="5535613" y="2722563"/>
            <a:ext cx="2160587" cy="187325"/>
          </a:xfrm>
          <a:custGeom>
            <a:avLst/>
            <a:gdLst>
              <a:gd name="T0" fmla="*/ 0 w 2161309"/>
              <a:gd name="T1" fmla="*/ 0 h 187037"/>
              <a:gd name="T2" fmla="*/ 2159143 w 2161309"/>
              <a:gd name="T3" fmla="*/ 20878 h 187037"/>
              <a:gd name="T4" fmla="*/ 2034580 w 2161309"/>
              <a:gd name="T5" fmla="*/ 173983 h 187037"/>
              <a:gd name="T6" fmla="*/ 1875413 w 2161309"/>
              <a:gd name="T7" fmla="*/ 132227 h 187037"/>
              <a:gd name="T8" fmla="*/ 1799289 w 2161309"/>
              <a:gd name="T9" fmla="*/ 104389 h 187037"/>
              <a:gd name="T10" fmla="*/ 1757767 w 2161309"/>
              <a:gd name="T11" fmla="*/ 69594 h 187037"/>
              <a:gd name="T12" fmla="*/ 1605520 w 2161309"/>
              <a:gd name="T13" fmla="*/ 34797 h 187037"/>
              <a:gd name="T14" fmla="*/ 1245662 w 2161309"/>
              <a:gd name="T15" fmla="*/ 125268 h 187037"/>
              <a:gd name="T16" fmla="*/ 941167 w 2161309"/>
              <a:gd name="T17" fmla="*/ 111350 h 187037"/>
              <a:gd name="T18" fmla="*/ 629752 w 2161309"/>
              <a:gd name="T19" fmla="*/ 187902 h 187037"/>
              <a:gd name="T20" fmla="*/ 373698 w 2161309"/>
              <a:gd name="T21" fmla="*/ 97431 h 187037"/>
              <a:gd name="T22" fmla="*/ 283733 w 2161309"/>
              <a:gd name="T23" fmla="*/ 55674 h 187037"/>
              <a:gd name="T24" fmla="*/ 0 w 2161309"/>
              <a:gd name="T25" fmla="*/ 0 h 1870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1309"/>
              <a:gd name="T40" fmla="*/ 0 h 187037"/>
              <a:gd name="T41" fmla="*/ 2161309 w 2161309"/>
              <a:gd name="T42" fmla="*/ 187037 h 1870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1309" h="187037">
                <a:moveTo>
                  <a:pt x="0" y="0"/>
                </a:moveTo>
                <a:lnTo>
                  <a:pt x="2161309" y="20782"/>
                </a:lnTo>
                <a:lnTo>
                  <a:pt x="2036618" y="173182"/>
                </a:lnTo>
                <a:lnTo>
                  <a:pt x="1877291" y="131618"/>
                </a:lnTo>
                <a:cubicBezTo>
                  <a:pt x="1804890" y="109899"/>
                  <a:pt x="1825063" y="127885"/>
                  <a:pt x="1801091" y="103909"/>
                </a:cubicBezTo>
                <a:lnTo>
                  <a:pt x="1759527" y="69273"/>
                </a:lnTo>
                <a:lnTo>
                  <a:pt x="1607127" y="34637"/>
                </a:lnTo>
                <a:cubicBezTo>
                  <a:pt x="1487194" y="65208"/>
                  <a:pt x="1370677" y="124691"/>
                  <a:pt x="1246909" y="124691"/>
                </a:cubicBezTo>
                <a:lnTo>
                  <a:pt x="942109" y="110837"/>
                </a:lnTo>
                <a:lnTo>
                  <a:pt x="630382" y="187037"/>
                </a:lnTo>
                <a:cubicBezTo>
                  <a:pt x="378828" y="96198"/>
                  <a:pt x="469381" y="96982"/>
                  <a:pt x="374073" y="96982"/>
                </a:cubicBezTo>
                <a:lnTo>
                  <a:pt x="284018" y="55418"/>
                </a:lnTo>
                <a:lnTo>
                  <a:pt x="0" y="0"/>
                </a:lnTo>
                <a:close/>
              </a:path>
            </a:pathLst>
          </a:custGeom>
          <a:solidFill>
            <a:srgbClr val="DFA491"/>
          </a:solidFill>
          <a:ln w="9525" algn="ctr">
            <a:solidFill>
              <a:schemeClr val="tx1"/>
            </a:solidFill>
            <a:round/>
            <a:headEnd/>
            <a:tailEnd/>
          </a:ln>
        </p:spPr>
        <p:txBody>
          <a:bodyPr/>
          <a:lstStyle/>
          <a:p>
            <a:endParaRPr lang="en-US"/>
          </a:p>
        </p:txBody>
      </p:sp>
      <p:sp>
        <p:nvSpPr>
          <p:cNvPr id="26654" name="Freeform 42"/>
          <p:cNvSpPr>
            <a:spLocks noChangeArrowheads="1"/>
          </p:cNvSpPr>
          <p:nvPr/>
        </p:nvSpPr>
        <p:spPr bwMode="auto">
          <a:xfrm>
            <a:off x="1717675" y="1550988"/>
            <a:ext cx="922338" cy="111125"/>
          </a:xfrm>
          <a:custGeom>
            <a:avLst/>
            <a:gdLst>
              <a:gd name="T0" fmla="*/ 97301 w 921327"/>
              <a:gd name="T1" fmla="*/ 0 h 110836"/>
              <a:gd name="T2" fmla="*/ 924363 w 921327"/>
              <a:gd name="T3" fmla="*/ 0 h 110836"/>
              <a:gd name="T4" fmla="*/ 847911 w 921327"/>
              <a:gd name="T5" fmla="*/ 34908 h 110836"/>
              <a:gd name="T6" fmla="*/ 528207 w 921327"/>
              <a:gd name="T7" fmla="*/ 97743 h 110836"/>
              <a:gd name="T8" fmla="*/ 423956 w 921327"/>
              <a:gd name="T9" fmla="*/ 111706 h 110836"/>
              <a:gd name="T10" fmla="*/ 152902 w 921327"/>
              <a:gd name="T11" fmla="*/ 48871 h 110836"/>
              <a:gd name="T12" fmla="*/ 0 w 921327"/>
              <a:gd name="T13" fmla="*/ 0 h 110836"/>
              <a:gd name="T14" fmla="*/ 97301 w 921327"/>
              <a:gd name="T15" fmla="*/ 0 h 110836"/>
              <a:gd name="T16" fmla="*/ 0 60000 65536"/>
              <a:gd name="T17" fmla="*/ 0 60000 65536"/>
              <a:gd name="T18" fmla="*/ 0 60000 65536"/>
              <a:gd name="T19" fmla="*/ 0 60000 65536"/>
              <a:gd name="T20" fmla="*/ 0 60000 65536"/>
              <a:gd name="T21" fmla="*/ 0 60000 65536"/>
              <a:gd name="T22" fmla="*/ 0 60000 65536"/>
              <a:gd name="T23" fmla="*/ 0 60000 65536"/>
              <a:gd name="T24" fmla="*/ 0 w 921327"/>
              <a:gd name="T25" fmla="*/ 0 h 110836"/>
              <a:gd name="T26" fmla="*/ 921327 w 921327"/>
              <a:gd name="T27" fmla="*/ 110836 h 110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1327" h="110836">
                <a:moveTo>
                  <a:pt x="96981" y="0"/>
                </a:moveTo>
                <a:lnTo>
                  <a:pt x="921327" y="0"/>
                </a:lnTo>
                <a:lnTo>
                  <a:pt x="845127" y="34636"/>
                </a:lnTo>
                <a:lnTo>
                  <a:pt x="526472" y="96982"/>
                </a:lnTo>
                <a:lnTo>
                  <a:pt x="422563" y="110836"/>
                </a:lnTo>
                <a:lnTo>
                  <a:pt x="152400" y="48491"/>
                </a:lnTo>
                <a:lnTo>
                  <a:pt x="0" y="0"/>
                </a:lnTo>
                <a:lnTo>
                  <a:pt x="96981" y="0"/>
                </a:lnTo>
                <a:close/>
              </a:path>
            </a:pathLst>
          </a:custGeom>
          <a:solidFill>
            <a:srgbClr val="DFA491"/>
          </a:solidFill>
          <a:ln w="9525" algn="ctr">
            <a:solidFill>
              <a:schemeClr val="tx1"/>
            </a:solidFill>
            <a:round/>
            <a:headEnd/>
            <a:tailEnd/>
          </a:ln>
        </p:spPr>
        <p:txBody>
          <a:bodyPr/>
          <a:lstStyle/>
          <a:p>
            <a:endParaRPr lang="en-US"/>
          </a:p>
        </p:txBody>
      </p:sp>
      <p:sp>
        <p:nvSpPr>
          <p:cNvPr id="26655" name="Freeform 43"/>
          <p:cNvSpPr>
            <a:spLocks noChangeArrowheads="1"/>
          </p:cNvSpPr>
          <p:nvPr/>
        </p:nvSpPr>
        <p:spPr bwMode="auto">
          <a:xfrm>
            <a:off x="5132388" y="1573213"/>
            <a:ext cx="714375" cy="68262"/>
          </a:xfrm>
          <a:custGeom>
            <a:avLst/>
            <a:gdLst>
              <a:gd name="T0" fmla="*/ 0 w 713509"/>
              <a:gd name="T1" fmla="*/ 0 h 69273"/>
              <a:gd name="T2" fmla="*/ 716110 w 713509"/>
              <a:gd name="T3" fmla="*/ 19885 h 69273"/>
              <a:gd name="T4" fmla="*/ 618774 w 713509"/>
              <a:gd name="T5" fmla="*/ 33142 h 69273"/>
              <a:gd name="T6" fmla="*/ 354579 w 713509"/>
              <a:gd name="T7" fmla="*/ 59654 h 69273"/>
              <a:gd name="T8" fmla="*/ 76478 w 713509"/>
              <a:gd name="T9" fmla="*/ 66284 h 69273"/>
              <a:gd name="T10" fmla="*/ 0 w 713509"/>
              <a:gd name="T11" fmla="*/ 0 h 69273"/>
              <a:gd name="T12" fmla="*/ 0 60000 65536"/>
              <a:gd name="T13" fmla="*/ 0 60000 65536"/>
              <a:gd name="T14" fmla="*/ 0 60000 65536"/>
              <a:gd name="T15" fmla="*/ 0 60000 65536"/>
              <a:gd name="T16" fmla="*/ 0 60000 65536"/>
              <a:gd name="T17" fmla="*/ 0 60000 65536"/>
              <a:gd name="T18" fmla="*/ 0 w 713509"/>
              <a:gd name="T19" fmla="*/ 0 h 69273"/>
              <a:gd name="T20" fmla="*/ 713509 w 713509"/>
              <a:gd name="T21" fmla="*/ 69273 h 69273"/>
            </a:gdLst>
            <a:ahLst/>
            <a:cxnLst>
              <a:cxn ang="T12">
                <a:pos x="T0" y="T1"/>
              </a:cxn>
              <a:cxn ang="T13">
                <a:pos x="T2" y="T3"/>
              </a:cxn>
              <a:cxn ang="T14">
                <a:pos x="T4" y="T5"/>
              </a:cxn>
              <a:cxn ang="T15">
                <a:pos x="T6" y="T7"/>
              </a:cxn>
              <a:cxn ang="T16">
                <a:pos x="T8" y="T9"/>
              </a:cxn>
              <a:cxn ang="T17">
                <a:pos x="T10" y="T11"/>
              </a:cxn>
            </a:cxnLst>
            <a:rect l="T18" t="T19" r="T20" b="T21"/>
            <a:pathLst>
              <a:path w="713509" h="69273">
                <a:moveTo>
                  <a:pt x="0" y="0"/>
                </a:moveTo>
                <a:lnTo>
                  <a:pt x="713509" y="20782"/>
                </a:lnTo>
                <a:lnTo>
                  <a:pt x="616527" y="34636"/>
                </a:lnTo>
                <a:lnTo>
                  <a:pt x="353291" y="62345"/>
                </a:lnTo>
                <a:lnTo>
                  <a:pt x="76200" y="69273"/>
                </a:lnTo>
                <a:lnTo>
                  <a:pt x="0" y="0"/>
                </a:lnTo>
                <a:close/>
              </a:path>
            </a:pathLst>
          </a:custGeom>
          <a:solidFill>
            <a:srgbClr val="DFA491"/>
          </a:solidFill>
          <a:ln w="9525" algn="ctr">
            <a:solidFill>
              <a:schemeClr val="tx1"/>
            </a:solidFill>
            <a:round/>
            <a:headEnd/>
            <a:tailEnd/>
          </a:ln>
        </p:spPr>
        <p:txBody>
          <a:bodyPr/>
          <a:lstStyle/>
          <a:p>
            <a:endParaRPr lang="en-US"/>
          </a:p>
        </p:txBody>
      </p:sp>
      <p:sp>
        <p:nvSpPr>
          <p:cNvPr id="26656" name="Freeform 44"/>
          <p:cNvSpPr>
            <a:spLocks noChangeArrowheads="1"/>
          </p:cNvSpPr>
          <p:nvPr/>
        </p:nvSpPr>
        <p:spPr bwMode="auto">
          <a:xfrm>
            <a:off x="6351588" y="1558925"/>
            <a:ext cx="887412" cy="82550"/>
          </a:xfrm>
          <a:custGeom>
            <a:avLst/>
            <a:gdLst>
              <a:gd name="T0" fmla="*/ 0 w 886691"/>
              <a:gd name="T1" fmla="*/ 0 h 83541"/>
              <a:gd name="T2" fmla="*/ 131939 w 886691"/>
              <a:gd name="T3" fmla="*/ 13369 h 83541"/>
              <a:gd name="T4" fmla="*/ 249991 w 886691"/>
              <a:gd name="T5" fmla="*/ 26734 h 83541"/>
              <a:gd name="T6" fmla="*/ 597201 w 886691"/>
              <a:gd name="T7" fmla="*/ 26734 h 83541"/>
              <a:gd name="T8" fmla="*/ 840247 w 886691"/>
              <a:gd name="T9" fmla="*/ 26734 h 83541"/>
              <a:gd name="T10" fmla="*/ 888856 w 886691"/>
              <a:gd name="T11" fmla="*/ 40103 h 83541"/>
              <a:gd name="T12" fmla="*/ 673586 w 886691"/>
              <a:gd name="T13" fmla="*/ 66837 h 83541"/>
              <a:gd name="T14" fmla="*/ 590256 w 886691"/>
              <a:gd name="T15" fmla="*/ 80205 h 83541"/>
              <a:gd name="T16" fmla="*/ 430540 w 886691"/>
              <a:gd name="T17" fmla="*/ 60153 h 83541"/>
              <a:gd name="T18" fmla="*/ 340264 w 886691"/>
              <a:gd name="T19" fmla="*/ 46786 h 83541"/>
              <a:gd name="T20" fmla="*/ 166660 w 886691"/>
              <a:gd name="T21" fmla="*/ 60153 h 83541"/>
              <a:gd name="T22" fmla="*/ 0 w 886691"/>
              <a:gd name="T23" fmla="*/ 0 h 835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6691"/>
              <a:gd name="T37" fmla="*/ 0 h 83541"/>
              <a:gd name="T38" fmla="*/ 886691 w 886691"/>
              <a:gd name="T39" fmla="*/ 83541 h 835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6691" h="83541">
                <a:moveTo>
                  <a:pt x="0" y="0"/>
                </a:moveTo>
                <a:lnTo>
                  <a:pt x="131618" y="13855"/>
                </a:lnTo>
                <a:lnTo>
                  <a:pt x="249382" y="27709"/>
                </a:lnTo>
                <a:lnTo>
                  <a:pt x="595746" y="27709"/>
                </a:lnTo>
                <a:lnTo>
                  <a:pt x="838200" y="27709"/>
                </a:lnTo>
                <a:lnTo>
                  <a:pt x="886691" y="41564"/>
                </a:lnTo>
                <a:cubicBezTo>
                  <a:pt x="676584" y="69578"/>
                  <a:pt x="748759" y="69273"/>
                  <a:pt x="671946" y="69273"/>
                </a:cubicBezTo>
                <a:cubicBezTo>
                  <a:pt x="593474" y="83541"/>
                  <a:pt x="621562" y="83128"/>
                  <a:pt x="588818" y="83128"/>
                </a:cubicBezTo>
                <a:cubicBezTo>
                  <a:pt x="434130" y="62034"/>
                  <a:pt x="487688" y="62346"/>
                  <a:pt x="429491" y="62346"/>
                </a:cubicBezTo>
                <a:cubicBezTo>
                  <a:pt x="344086" y="48111"/>
                  <a:pt x="374455" y="48491"/>
                  <a:pt x="339436" y="48491"/>
                </a:cubicBezTo>
                <a:cubicBezTo>
                  <a:pt x="170881" y="62538"/>
                  <a:pt x="228792" y="62346"/>
                  <a:pt x="166255" y="62346"/>
                </a:cubicBezTo>
                <a:lnTo>
                  <a:pt x="0" y="0"/>
                </a:lnTo>
                <a:close/>
              </a:path>
            </a:pathLst>
          </a:custGeom>
          <a:solidFill>
            <a:srgbClr val="DFA491"/>
          </a:solidFill>
          <a:ln w="9525" algn="ctr">
            <a:solidFill>
              <a:schemeClr val="tx1"/>
            </a:solidFill>
            <a:round/>
            <a:headEnd/>
            <a:tailEnd/>
          </a:ln>
        </p:spPr>
        <p:txBody>
          <a:bodyPr/>
          <a:lstStyle/>
          <a:p>
            <a:endParaRPr lang="en-US"/>
          </a:p>
        </p:txBody>
      </p:sp>
      <p:sp>
        <p:nvSpPr>
          <p:cNvPr id="46" name="TextBox 45"/>
          <p:cNvSpPr txBox="1"/>
          <p:nvPr/>
        </p:nvSpPr>
        <p:spPr>
          <a:xfrm>
            <a:off x="1371600" y="3810000"/>
            <a:ext cx="1447800" cy="400050"/>
          </a:xfrm>
          <a:prstGeom prst="rect">
            <a:avLst/>
          </a:prstGeom>
          <a:noFill/>
        </p:spPr>
        <p:txBody>
          <a:bodyPr>
            <a:spAutoFit/>
          </a:bodyPr>
          <a:lstStyle/>
          <a:p>
            <a:pPr algn="ctr">
              <a:defRPr/>
            </a:pPr>
            <a:r>
              <a:rPr lang="en-US" sz="2000" dirty="0">
                <a:solidFill>
                  <a:schemeClr val="bg1"/>
                </a:solidFill>
                <a:effectLst>
                  <a:outerShdw blurRad="38100" dist="38100" dir="2700000" algn="tl">
                    <a:srgbClr val="000000">
                      <a:alpha val="43137"/>
                    </a:srgbClr>
                  </a:outerShdw>
                </a:effectLst>
              </a:rPr>
              <a:t>gypsum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ifeinthefastlane.ca/wp-content/uploads/2008/05/caves_lechuguilla_14sfw.jpg"/>
          <p:cNvPicPr>
            <a:picLocks noChangeAspect="1" noChangeArrowheads="1"/>
          </p:cNvPicPr>
          <p:nvPr/>
        </p:nvPicPr>
        <p:blipFill>
          <a:blip r:embed="rId3"/>
          <a:srcRect/>
          <a:stretch>
            <a:fillRect/>
          </a:stretch>
        </p:blipFill>
        <p:spPr bwMode="auto">
          <a:xfrm>
            <a:off x="1706563" y="0"/>
            <a:ext cx="5730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Carlsbad map"/>
          <p:cNvPicPr>
            <a:picLocks noChangeAspect="1" noChangeArrowheads="1"/>
          </p:cNvPicPr>
          <p:nvPr/>
        </p:nvPicPr>
        <p:blipFill>
          <a:blip r:embed="rId3"/>
          <a:srcRect b="8812"/>
          <a:stretch>
            <a:fillRect/>
          </a:stretch>
        </p:blipFill>
        <p:spPr bwMode="auto">
          <a:xfrm>
            <a:off x="0" y="0"/>
            <a:ext cx="7010400" cy="5241925"/>
          </a:xfrm>
          <a:prstGeom prst="rect">
            <a:avLst/>
          </a:prstGeom>
          <a:noFill/>
          <a:ln w="9525">
            <a:noFill/>
            <a:miter lim="800000"/>
            <a:headEnd/>
            <a:tailEnd/>
          </a:ln>
        </p:spPr>
      </p:pic>
      <p:sp>
        <p:nvSpPr>
          <p:cNvPr id="28675" name="Text Box 4"/>
          <p:cNvSpPr txBox="1">
            <a:spLocks noChangeArrowheads="1"/>
          </p:cNvSpPr>
          <p:nvPr/>
        </p:nvSpPr>
        <p:spPr bwMode="auto">
          <a:xfrm>
            <a:off x="5486400" y="3810000"/>
            <a:ext cx="3429000" cy="579438"/>
          </a:xfrm>
          <a:prstGeom prst="rect">
            <a:avLst/>
          </a:prstGeom>
          <a:noFill/>
          <a:ln w="9525">
            <a:noFill/>
            <a:miter lim="800000"/>
            <a:headEnd/>
            <a:tailEnd/>
          </a:ln>
        </p:spPr>
        <p:txBody>
          <a:bodyPr>
            <a:spAutoFit/>
          </a:bodyPr>
          <a:lstStyle/>
          <a:p>
            <a:pPr>
              <a:spcBef>
                <a:spcPct val="50000"/>
              </a:spcBef>
              <a:defRPr/>
            </a:pPr>
            <a:r>
              <a:rPr lang="en-US" u="sng" dirty="0">
                <a:solidFill>
                  <a:schemeClr val="tx1"/>
                </a:solidFill>
                <a:effectLst>
                  <a:outerShdw blurRad="38100" dist="38100" dir="2700000" algn="tl">
                    <a:srgbClr val="000000">
                      <a:alpha val="43137"/>
                    </a:srgbClr>
                  </a:outerShdw>
                </a:effectLst>
              </a:rPr>
              <a:t>Ornamentation:</a:t>
            </a:r>
            <a:r>
              <a:rPr lang="en-US" dirty="0">
                <a:solidFill>
                  <a:schemeClr val="tx1"/>
                </a:solidFill>
                <a:effectLst>
                  <a:outerShdw blurRad="38100" dist="38100" dir="2700000" algn="tl">
                    <a:srgbClr val="000000">
                      <a:alpha val="43137"/>
                    </a:srgbClr>
                  </a:outerShdw>
                </a:effectLst>
              </a:rPr>
              <a:t>  </a:t>
            </a:r>
          </a:p>
        </p:txBody>
      </p:sp>
      <p:sp>
        <p:nvSpPr>
          <p:cNvPr id="28676" name="Text Box 5"/>
          <p:cNvSpPr txBox="1">
            <a:spLocks noChangeArrowheads="1"/>
          </p:cNvSpPr>
          <p:nvPr/>
        </p:nvSpPr>
        <p:spPr bwMode="auto">
          <a:xfrm>
            <a:off x="4038600" y="4495800"/>
            <a:ext cx="5105400" cy="2062163"/>
          </a:xfrm>
          <a:prstGeom prst="rect">
            <a:avLst/>
          </a:prstGeom>
          <a:noFill/>
          <a:ln w="9525">
            <a:noFill/>
            <a:miter lim="800000"/>
            <a:headEnd/>
            <a:tailEnd/>
          </a:ln>
        </p:spPr>
        <p:txBody>
          <a:bodyPr>
            <a:spAutoFit/>
          </a:bodyPr>
          <a:lstStyle/>
          <a:p>
            <a:pPr>
              <a:spcBef>
                <a:spcPct val="50000"/>
              </a:spcBef>
              <a:defRPr/>
            </a:pPr>
            <a:r>
              <a:rPr lang="en-US" dirty="0">
                <a:solidFill>
                  <a:schemeClr val="tx1"/>
                </a:solidFill>
                <a:effectLst>
                  <a:outerShdw blurRad="38100" dist="38100" dir="2700000" algn="tl">
                    <a:srgbClr val="000000">
                      <a:alpha val="43137"/>
                    </a:srgbClr>
                  </a:outerShdw>
                </a:effectLst>
              </a:rPr>
              <a:t>1.  Flat terrain = thick soil                  2.  Ample carbonic acid  3.  Deep caverns             4.  = mega speleothems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r_chandelier_h"/>
          <p:cNvPicPr>
            <a:picLocks noChangeAspect="1" noChangeArrowheads="1"/>
          </p:cNvPicPr>
          <p:nvPr/>
        </p:nvPicPr>
        <p:blipFill>
          <a:blip r:embed="rId3"/>
          <a:srcRect/>
          <a:stretch>
            <a:fillRect/>
          </a:stretch>
        </p:blipFill>
        <p:spPr bwMode="auto">
          <a:xfrm>
            <a:off x="-533400" y="0"/>
            <a:ext cx="10439400" cy="6900863"/>
          </a:xfrm>
          <a:prstGeom prst="rect">
            <a:avLst/>
          </a:prstGeom>
          <a:noFill/>
          <a:ln w="9525">
            <a:noFill/>
            <a:miter lim="800000"/>
            <a:headEnd/>
            <a:tailEnd/>
          </a:ln>
        </p:spPr>
      </p:pic>
      <p:sp>
        <p:nvSpPr>
          <p:cNvPr id="29699" name="Text Box 3"/>
          <p:cNvSpPr txBox="1">
            <a:spLocks noChangeArrowheads="1"/>
          </p:cNvSpPr>
          <p:nvPr/>
        </p:nvSpPr>
        <p:spPr bwMode="auto">
          <a:xfrm>
            <a:off x="1409700" y="6273800"/>
            <a:ext cx="6324600" cy="584200"/>
          </a:xfrm>
          <a:prstGeom prst="rect">
            <a:avLst/>
          </a:prstGeom>
          <a:noFill/>
          <a:ln w="9525">
            <a:noFill/>
            <a:miter lim="800000"/>
            <a:headEnd/>
            <a:tailEnd/>
          </a:ln>
        </p:spPr>
        <p:txBody>
          <a:bodyPr>
            <a:spAutoFit/>
          </a:bodyPr>
          <a:lstStyle/>
          <a:p>
            <a:pPr>
              <a:spcBef>
                <a:spcPct val="50000"/>
              </a:spcBef>
            </a:pPr>
            <a:r>
              <a:rPr lang="en-US">
                <a:solidFill>
                  <a:schemeClr val="bg1"/>
                </a:solidFill>
              </a:rPr>
              <a:t>“The Chandelier” (Dripstone)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r_dolls_theater_h"/>
          <p:cNvPicPr>
            <a:picLocks noChangeAspect="1" noChangeArrowheads="1"/>
          </p:cNvPicPr>
          <p:nvPr/>
        </p:nvPicPr>
        <p:blipFill>
          <a:blip r:embed="rId3"/>
          <a:srcRect/>
          <a:stretch>
            <a:fillRect/>
          </a:stretch>
        </p:blipFill>
        <p:spPr bwMode="auto">
          <a:xfrm>
            <a:off x="0" y="0"/>
            <a:ext cx="9144000" cy="6045200"/>
          </a:xfrm>
          <a:prstGeom prst="rect">
            <a:avLst/>
          </a:prstGeom>
          <a:noFill/>
          <a:ln w="9525">
            <a:noFill/>
            <a:miter lim="800000"/>
            <a:headEnd/>
            <a:tailEnd/>
          </a:ln>
        </p:spPr>
      </p:pic>
      <p:sp>
        <p:nvSpPr>
          <p:cNvPr id="30723" name="Text Box 3"/>
          <p:cNvSpPr txBox="1">
            <a:spLocks noChangeArrowheads="1"/>
          </p:cNvSpPr>
          <p:nvPr/>
        </p:nvSpPr>
        <p:spPr bwMode="auto">
          <a:xfrm>
            <a:off x="1676400" y="6121400"/>
            <a:ext cx="5791200" cy="584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Dolls Theater (Dripstone)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arlsbad x-section"/>
          <p:cNvPicPr>
            <a:picLocks noChangeAspect="1" noChangeArrowheads="1"/>
          </p:cNvPicPr>
          <p:nvPr/>
        </p:nvPicPr>
        <p:blipFill>
          <a:blip r:embed="rId3"/>
          <a:srcRect t="10085"/>
          <a:stretch>
            <a:fillRect/>
          </a:stretch>
        </p:blipFill>
        <p:spPr bwMode="auto">
          <a:xfrm>
            <a:off x="0" y="1143000"/>
            <a:ext cx="9144000" cy="47561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00stalagmi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2971800" y="2198688"/>
            <a:ext cx="4419600" cy="1077912"/>
          </a:xfrm>
          <a:prstGeom prst="rect">
            <a:avLst/>
          </a:prstGeom>
          <a:noFill/>
          <a:ln w="9525">
            <a:noFill/>
            <a:miter lim="800000"/>
            <a:headEnd/>
            <a:tailEnd/>
          </a:ln>
        </p:spPr>
        <p:txBody>
          <a:bodyPr>
            <a:spAutoFit/>
          </a:bodyPr>
          <a:lstStyle/>
          <a:p>
            <a:pPr algn="ctr">
              <a:spcBef>
                <a:spcPct val="50000"/>
              </a:spcBef>
            </a:pPr>
            <a:r>
              <a:rPr lang="en-US">
                <a:solidFill>
                  <a:schemeClr val="bg1"/>
                </a:solidFill>
              </a:rPr>
              <a:t>Stalagmites (Dripstone)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rlsbad Caverns 09 DBH"/>
          <p:cNvPicPr>
            <a:picLocks noChangeAspect="1" noChangeArrowheads="1"/>
          </p:cNvPicPr>
          <p:nvPr/>
        </p:nvPicPr>
        <p:blipFill>
          <a:blip r:embed="rId3"/>
          <a:srcRect/>
          <a:stretch>
            <a:fillRect/>
          </a:stretch>
        </p:blipFill>
        <p:spPr bwMode="auto">
          <a:xfrm>
            <a:off x="0" y="0"/>
            <a:ext cx="10287000" cy="6881813"/>
          </a:xfrm>
          <a:prstGeom prst="rect">
            <a:avLst/>
          </a:prstGeom>
          <a:noFill/>
          <a:ln w="9525">
            <a:noFill/>
            <a:miter lim="800000"/>
            <a:headEnd/>
            <a:tailEnd/>
          </a:ln>
        </p:spPr>
      </p:pic>
      <p:sp>
        <p:nvSpPr>
          <p:cNvPr id="3" name="Text Box 3"/>
          <p:cNvSpPr txBox="1">
            <a:spLocks noChangeArrowheads="1"/>
          </p:cNvSpPr>
          <p:nvPr/>
        </p:nvSpPr>
        <p:spPr bwMode="auto">
          <a:xfrm>
            <a:off x="1524000" y="152400"/>
            <a:ext cx="6096000" cy="584200"/>
          </a:xfrm>
          <a:prstGeom prst="rect">
            <a:avLst/>
          </a:prstGeom>
          <a:noFill/>
          <a:ln w="9525">
            <a:noFill/>
            <a:miter lim="800000"/>
            <a:headEnd/>
            <a:tailEnd/>
          </a:ln>
        </p:spPr>
        <p:txBody>
          <a:bodyPr>
            <a:spAutoFit/>
          </a:bodyPr>
          <a:lstStyle/>
          <a:p>
            <a:pPr algn="ctr">
              <a:spcBef>
                <a:spcPct val="50000"/>
              </a:spcBef>
              <a:defRPr/>
            </a:pPr>
            <a:r>
              <a:rPr lang="en-US" dirty="0">
                <a:solidFill>
                  <a:schemeClr val="bg1"/>
                </a:solidFill>
                <a:effectLst>
                  <a:outerShdw blurRad="38100" dist="38100" dir="2700000" algn="tl">
                    <a:srgbClr val="000000">
                      <a:alpha val="43137"/>
                    </a:srgbClr>
                  </a:outerShdw>
                </a:effectLst>
              </a:rPr>
              <a:t>Hall of Giants (Dripstone)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rlsbad Caverns 28 DBH"/>
          <p:cNvPicPr>
            <a:picLocks noChangeAspect="1" noChangeArrowheads="1"/>
          </p:cNvPicPr>
          <p:nvPr/>
        </p:nvPicPr>
        <p:blipFill>
          <a:blip r:embed="rId3"/>
          <a:srcRect/>
          <a:stretch>
            <a:fillRect/>
          </a:stretch>
        </p:blipFill>
        <p:spPr bwMode="auto">
          <a:xfrm>
            <a:off x="-1219200" y="0"/>
            <a:ext cx="10363200" cy="6880225"/>
          </a:xfrm>
          <a:prstGeom prst="rect">
            <a:avLst/>
          </a:prstGeom>
          <a:noFill/>
          <a:ln w="9525">
            <a:noFill/>
            <a:miter lim="800000"/>
            <a:headEnd/>
            <a:tailEnd/>
          </a:ln>
        </p:spPr>
      </p:pic>
      <p:sp>
        <p:nvSpPr>
          <p:cNvPr id="3" name="Text Box 3"/>
          <p:cNvSpPr txBox="1">
            <a:spLocks noChangeArrowheads="1"/>
          </p:cNvSpPr>
          <p:nvPr/>
        </p:nvSpPr>
        <p:spPr bwMode="auto">
          <a:xfrm>
            <a:off x="1524000" y="152400"/>
            <a:ext cx="6096000" cy="584200"/>
          </a:xfrm>
          <a:prstGeom prst="rect">
            <a:avLst/>
          </a:prstGeom>
          <a:noFill/>
          <a:ln w="9525">
            <a:noFill/>
            <a:miter lim="800000"/>
            <a:headEnd/>
            <a:tailEnd/>
          </a:ln>
        </p:spPr>
        <p:txBody>
          <a:bodyPr>
            <a:spAutoFit/>
          </a:bodyPr>
          <a:lstStyle/>
          <a:p>
            <a:pPr algn="ctr">
              <a:spcBef>
                <a:spcPct val="50000"/>
              </a:spcBef>
              <a:defRPr/>
            </a:pPr>
            <a:r>
              <a:rPr lang="en-US" dirty="0">
                <a:solidFill>
                  <a:schemeClr val="bg1"/>
                </a:solidFill>
                <a:effectLst>
                  <a:outerShdw blurRad="38100" dist="38100" dir="2700000" algn="tl">
                    <a:srgbClr val="000000">
                      <a:alpha val="43137"/>
                    </a:srgbClr>
                  </a:outerShdw>
                </a:effectLst>
              </a:rPr>
              <a:t>Hall of Giants (Dripstone)</a:t>
            </a:r>
          </a:p>
        </p:txBody>
      </p:sp>
      <p:sp>
        <p:nvSpPr>
          <p:cNvPr id="4" name="Text Box 3"/>
          <p:cNvSpPr txBox="1">
            <a:spLocks noChangeArrowheads="1"/>
          </p:cNvSpPr>
          <p:nvPr/>
        </p:nvSpPr>
        <p:spPr bwMode="auto">
          <a:xfrm>
            <a:off x="7315200" y="5181600"/>
            <a:ext cx="1524000" cy="461963"/>
          </a:xfrm>
          <a:prstGeom prst="rect">
            <a:avLst/>
          </a:prstGeom>
          <a:noFill/>
          <a:ln w="9525">
            <a:noFill/>
            <a:miter lim="800000"/>
            <a:headEnd/>
            <a:tailEnd/>
          </a:ln>
        </p:spPr>
        <p:txBody>
          <a:bodyPr>
            <a:spAutoFit/>
          </a:bodyPr>
          <a:lstStyle/>
          <a:p>
            <a:pPr algn="ctr">
              <a:spcBef>
                <a:spcPct val="50000"/>
              </a:spcBef>
              <a:defRPr/>
            </a:pPr>
            <a:r>
              <a:rPr lang="en-US" sz="2400" dirty="0">
                <a:solidFill>
                  <a:schemeClr val="bg1"/>
                </a:solidFill>
                <a:effectLst>
                  <a:outerShdw blurRad="38100" dist="38100" dir="2700000" algn="tl">
                    <a:srgbClr val="000000">
                      <a:alpha val="43137"/>
                    </a:srgbClr>
                  </a:outerShdw>
                </a:effectLst>
              </a:rPr>
              <a:t>people</a:t>
            </a:r>
          </a:p>
        </p:txBody>
      </p:sp>
      <p:cxnSp>
        <p:nvCxnSpPr>
          <p:cNvPr id="6" name="Straight Arrow Connector 5"/>
          <p:cNvCxnSpPr/>
          <p:nvPr/>
        </p:nvCxnSpPr>
        <p:spPr bwMode="auto">
          <a:xfrm rot="10800000" flipV="1">
            <a:off x="6858000" y="5486400"/>
            <a:ext cx="685800" cy="381000"/>
          </a:xfrm>
          <a:prstGeom prst="straightConnector1">
            <a:avLst/>
          </a:prstGeom>
          <a:solidFill>
            <a:schemeClr val="accent1"/>
          </a:solidFill>
          <a:ln w="635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r_crystal_spring_dome_v"/>
          <p:cNvPicPr>
            <a:picLocks noChangeAspect="1" noChangeArrowheads="1"/>
          </p:cNvPicPr>
          <p:nvPr/>
        </p:nvPicPr>
        <p:blipFill>
          <a:blip r:embed="rId3"/>
          <a:srcRect/>
          <a:stretch>
            <a:fillRect/>
          </a:stretch>
        </p:blipFill>
        <p:spPr bwMode="auto">
          <a:xfrm>
            <a:off x="2362200" y="0"/>
            <a:ext cx="4533900" cy="6858000"/>
          </a:xfrm>
          <a:prstGeom prst="rect">
            <a:avLst/>
          </a:prstGeom>
          <a:noFill/>
          <a:ln w="9525">
            <a:noFill/>
            <a:miter lim="800000"/>
            <a:headEnd/>
            <a:tailEnd/>
          </a:ln>
        </p:spPr>
      </p:pic>
      <p:sp>
        <p:nvSpPr>
          <p:cNvPr id="3" name="Text Box 3"/>
          <p:cNvSpPr txBox="1">
            <a:spLocks noChangeArrowheads="1"/>
          </p:cNvSpPr>
          <p:nvPr/>
        </p:nvSpPr>
        <p:spPr bwMode="auto">
          <a:xfrm>
            <a:off x="1524000" y="152400"/>
            <a:ext cx="6096000" cy="584200"/>
          </a:xfrm>
          <a:prstGeom prst="rect">
            <a:avLst/>
          </a:prstGeom>
          <a:noFill/>
          <a:ln w="9525">
            <a:noFill/>
            <a:miter lim="800000"/>
            <a:headEnd/>
            <a:tailEnd/>
          </a:ln>
        </p:spPr>
        <p:txBody>
          <a:bodyPr>
            <a:spAutoFit/>
          </a:bodyPr>
          <a:lstStyle/>
          <a:p>
            <a:pPr algn="ctr">
              <a:spcBef>
                <a:spcPct val="50000"/>
              </a:spcBef>
              <a:defRPr/>
            </a:pPr>
            <a:r>
              <a:rPr lang="en-US" dirty="0">
                <a:solidFill>
                  <a:schemeClr val="bg1"/>
                </a:solidFill>
                <a:effectLst>
                  <a:outerShdw blurRad="38100" dist="38100" dir="2700000" algn="tl">
                    <a:srgbClr val="000000">
                      <a:alpha val="43137"/>
                    </a:srgbClr>
                  </a:outerShdw>
                </a:effectLst>
              </a:rPr>
              <a:t>Crystal Spring Dome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r_domes_v"/>
          <p:cNvPicPr>
            <a:picLocks noChangeAspect="1" noChangeArrowheads="1"/>
          </p:cNvPicPr>
          <p:nvPr/>
        </p:nvPicPr>
        <p:blipFill>
          <a:blip r:embed="rId3"/>
          <a:srcRect/>
          <a:stretch>
            <a:fillRect/>
          </a:stretch>
        </p:blipFill>
        <p:spPr bwMode="auto">
          <a:xfrm>
            <a:off x="2286000" y="0"/>
            <a:ext cx="45339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ne_witchs_finger_v"/>
          <p:cNvPicPr>
            <a:picLocks noChangeAspect="1" noChangeArrowheads="1"/>
          </p:cNvPicPr>
          <p:nvPr/>
        </p:nvPicPr>
        <p:blipFill>
          <a:blip r:embed="rId3"/>
          <a:srcRect/>
          <a:stretch>
            <a:fillRect/>
          </a:stretch>
        </p:blipFill>
        <p:spPr bwMode="auto">
          <a:xfrm>
            <a:off x="1371600" y="0"/>
            <a:ext cx="4576763" cy="6858000"/>
          </a:xfrm>
          <a:prstGeom prst="rect">
            <a:avLst/>
          </a:prstGeom>
          <a:noFill/>
          <a:ln w="9525">
            <a:noFill/>
            <a:miter lim="800000"/>
            <a:headEnd/>
            <a:tailEnd/>
          </a:ln>
        </p:spPr>
      </p:pic>
      <p:sp>
        <p:nvSpPr>
          <p:cNvPr id="36867" name="Text Box 3"/>
          <p:cNvSpPr txBox="1">
            <a:spLocks noChangeArrowheads="1"/>
          </p:cNvSpPr>
          <p:nvPr/>
        </p:nvSpPr>
        <p:spPr bwMode="auto">
          <a:xfrm>
            <a:off x="6553200" y="2667000"/>
            <a:ext cx="1828800" cy="1066800"/>
          </a:xfrm>
          <a:prstGeom prst="rect">
            <a:avLst/>
          </a:prstGeom>
          <a:noFill/>
          <a:ln w="9525">
            <a:noFill/>
            <a:miter lim="800000"/>
            <a:headEnd/>
            <a:tailEnd/>
          </a:ln>
        </p:spPr>
        <p:txBody>
          <a:bodyPr>
            <a:spAutoFit/>
          </a:bodyPr>
          <a:lstStyle/>
          <a:p>
            <a:pPr algn="ctr">
              <a:spcBef>
                <a:spcPct val="50000"/>
              </a:spcBef>
            </a:pPr>
            <a:r>
              <a:rPr lang="en-US">
                <a:solidFill>
                  <a:schemeClr val="bg1"/>
                </a:solidFill>
              </a:rPr>
              <a:t>Witch’s Finger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3D2A1">
            <a:alpha val="0"/>
          </a:srgbClr>
        </a:solidFill>
        <a:effectLst/>
      </p:bgPr>
    </p:bg>
    <p:spTree>
      <p:nvGrpSpPr>
        <p:cNvPr id="1" name=""/>
        <p:cNvGrpSpPr/>
        <p:nvPr/>
      </p:nvGrpSpPr>
      <p:grpSpPr>
        <a:xfrm>
          <a:off x="0" y="0"/>
          <a:ext cx="0" cy="0"/>
          <a:chOff x="0" y="0"/>
          <a:chExt cx="0" cy="0"/>
        </a:xfrm>
      </p:grpSpPr>
      <p:pic>
        <p:nvPicPr>
          <p:cNvPr id="37890" name="Picture 2" descr="br_caveman_v"/>
          <p:cNvPicPr>
            <a:picLocks noChangeAspect="1" noChangeArrowheads="1"/>
          </p:cNvPicPr>
          <p:nvPr/>
        </p:nvPicPr>
        <p:blipFill>
          <a:blip r:embed="rId3"/>
          <a:srcRect/>
          <a:stretch>
            <a:fillRect/>
          </a:stretch>
        </p:blipFill>
        <p:spPr bwMode="auto">
          <a:xfrm>
            <a:off x="3581400" y="0"/>
            <a:ext cx="4533900" cy="6858000"/>
          </a:xfrm>
          <a:prstGeom prst="rect">
            <a:avLst/>
          </a:prstGeom>
          <a:noFill/>
          <a:ln w="9525">
            <a:noFill/>
            <a:miter lim="800000"/>
            <a:headEnd/>
            <a:tailEnd/>
          </a:ln>
        </p:spPr>
      </p:pic>
      <p:sp>
        <p:nvSpPr>
          <p:cNvPr id="37891" name="Rectangle 3"/>
          <p:cNvSpPr>
            <a:spLocks noChangeArrowheads="1"/>
          </p:cNvSpPr>
          <p:nvPr/>
        </p:nvSpPr>
        <p:spPr bwMode="auto">
          <a:xfrm>
            <a:off x="381000" y="4267200"/>
            <a:ext cx="3259138" cy="584200"/>
          </a:xfrm>
          <a:prstGeom prst="rect">
            <a:avLst/>
          </a:prstGeom>
          <a:noFill/>
          <a:ln w="9525">
            <a:noFill/>
            <a:miter lim="800000"/>
            <a:headEnd/>
            <a:tailEnd/>
          </a:ln>
        </p:spPr>
        <p:txBody>
          <a:bodyPr wrap="none">
            <a:spAutoFit/>
          </a:bodyPr>
          <a:lstStyle/>
          <a:p>
            <a:pPr>
              <a:spcBef>
                <a:spcPct val="50000"/>
              </a:spcBef>
              <a:defRPr/>
            </a:pPr>
            <a:r>
              <a:rPr lang="en-US" dirty="0">
                <a:solidFill>
                  <a:schemeClr val="tx1"/>
                </a:solidFill>
              </a:rPr>
              <a:t>“</a:t>
            </a:r>
            <a:r>
              <a:rPr lang="en-US" dirty="0">
                <a:solidFill>
                  <a:schemeClr val="tx1"/>
                </a:solidFill>
                <a:effectLst>
                  <a:outerShdw blurRad="38100" dist="38100" dir="2700000" algn="tl">
                    <a:srgbClr val="000000">
                      <a:alpha val="43137"/>
                    </a:srgbClr>
                  </a:outerShdw>
                </a:effectLst>
              </a:rPr>
              <a:t>The Caveman”</a:t>
            </a:r>
          </a:p>
        </p:txBody>
      </p:sp>
      <p:pic>
        <p:nvPicPr>
          <p:cNvPr id="37892" name="Picture 4" descr="caveman.tif"/>
          <p:cNvPicPr>
            <a:picLocks noChangeAspect="1"/>
          </p:cNvPicPr>
          <p:nvPr/>
        </p:nvPicPr>
        <p:blipFill>
          <a:blip r:embed="rId4"/>
          <a:srcRect/>
          <a:stretch>
            <a:fillRect/>
          </a:stretch>
        </p:blipFill>
        <p:spPr bwMode="auto">
          <a:xfrm rot="20837643" flipH="1">
            <a:off x="658813" y="1393825"/>
            <a:ext cx="2590800" cy="281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cc_xmas_tree_v"/>
          <p:cNvPicPr>
            <a:picLocks noChangeAspect="1" noChangeArrowheads="1"/>
          </p:cNvPicPr>
          <p:nvPr/>
        </p:nvPicPr>
        <p:blipFill>
          <a:blip r:embed="rId3"/>
          <a:srcRect/>
          <a:stretch>
            <a:fillRect/>
          </a:stretch>
        </p:blipFill>
        <p:spPr bwMode="auto">
          <a:xfrm>
            <a:off x="1295400" y="0"/>
            <a:ext cx="4533900" cy="6858000"/>
          </a:xfrm>
          <a:prstGeom prst="rect">
            <a:avLst/>
          </a:prstGeom>
          <a:noFill/>
          <a:ln w="9525">
            <a:noFill/>
            <a:miter lim="800000"/>
            <a:headEnd/>
            <a:tailEnd/>
          </a:ln>
        </p:spPr>
      </p:pic>
      <p:sp>
        <p:nvSpPr>
          <p:cNvPr id="38915" name="Rectangle 3"/>
          <p:cNvSpPr>
            <a:spLocks noChangeArrowheads="1"/>
          </p:cNvSpPr>
          <p:nvPr/>
        </p:nvSpPr>
        <p:spPr bwMode="auto">
          <a:xfrm>
            <a:off x="6324600" y="2971800"/>
            <a:ext cx="2209800" cy="1066800"/>
          </a:xfrm>
          <a:prstGeom prst="rect">
            <a:avLst/>
          </a:prstGeom>
          <a:noFill/>
          <a:ln w="9525">
            <a:noFill/>
            <a:miter lim="800000"/>
            <a:headEnd/>
            <a:tailEnd/>
          </a:ln>
        </p:spPr>
        <p:txBody>
          <a:bodyPr>
            <a:spAutoFit/>
          </a:bodyPr>
          <a:lstStyle/>
          <a:p>
            <a:pPr algn="ctr">
              <a:spcBef>
                <a:spcPct val="50000"/>
              </a:spcBef>
            </a:pPr>
            <a:r>
              <a:rPr lang="en-US">
                <a:solidFill>
                  <a:schemeClr val="bg1"/>
                </a:solidFill>
              </a:rPr>
              <a:t>Christmas Tree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cc_klansman_v"/>
          <p:cNvPicPr>
            <a:picLocks noChangeAspect="1" noChangeArrowheads="1"/>
          </p:cNvPicPr>
          <p:nvPr/>
        </p:nvPicPr>
        <p:blipFill>
          <a:blip r:embed="rId3"/>
          <a:srcRect/>
          <a:stretch>
            <a:fillRect/>
          </a:stretch>
        </p:blipFill>
        <p:spPr bwMode="auto">
          <a:xfrm>
            <a:off x="3581400" y="0"/>
            <a:ext cx="4533900" cy="6858000"/>
          </a:xfrm>
          <a:prstGeom prst="rect">
            <a:avLst/>
          </a:prstGeom>
          <a:noFill/>
          <a:ln w="9525">
            <a:noFill/>
            <a:miter lim="800000"/>
            <a:headEnd/>
            <a:tailEnd/>
          </a:ln>
        </p:spPr>
      </p:pic>
      <p:sp>
        <p:nvSpPr>
          <p:cNvPr id="39939" name="Rectangle 3"/>
          <p:cNvSpPr>
            <a:spLocks noChangeArrowheads="1"/>
          </p:cNvSpPr>
          <p:nvPr/>
        </p:nvSpPr>
        <p:spPr bwMode="auto">
          <a:xfrm>
            <a:off x="609600" y="2743200"/>
            <a:ext cx="2860675" cy="1066800"/>
          </a:xfrm>
          <a:prstGeom prst="rect">
            <a:avLst/>
          </a:prstGeom>
          <a:noFill/>
          <a:ln w="9525">
            <a:noFill/>
            <a:miter lim="800000"/>
            <a:headEnd/>
            <a:tailEnd/>
          </a:ln>
        </p:spPr>
        <p:txBody>
          <a:bodyPr>
            <a:spAutoFit/>
          </a:bodyPr>
          <a:lstStyle/>
          <a:p>
            <a:pPr algn="ctr">
              <a:spcBef>
                <a:spcPct val="50000"/>
              </a:spcBef>
            </a:pPr>
            <a:r>
              <a:rPr lang="en-US" b="0">
                <a:solidFill>
                  <a:schemeClr val="bg1"/>
                </a:solidFill>
              </a:rPr>
              <a:t>The Guardian (Klansman</a:t>
            </a:r>
            <a:r>
              <a:rPr lang="en-US">
                <a:solidFill>
                  <a:schemeClr val="bg1"/>
                </a:solidFill>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arlsbad Caverns 05 DBH"/>
          <p:cNvPicPr>
            <a:picLocks noChangeAspect="1" noChangeArrowheads="1"/>
          </p:cNvPicPr>
          <p:nvPr/>
        </p:nvPicPr>
        <p:blipFill>
          <a:blip r:embed="rId3"/>
          <a:srcRect/>
          <a:stretch>
            <a:fillRect/>
          </a:stretch>
        </p:blipFill>
        <p:spPr bwMode="auto">
          <a:xfrm>
            <a:off x="2286000" y="0"/>
            <a:ext cx="4500563"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lsbad Caverns 19 DBH"/>
          <p:cNvPicPr>
            <a:picLocks noChangeAspect="1" noChangeArrowheads="1"/>
          </p:cNvPicPr>
          <p:nvPr/>
        </p:nvPicPr>
        <p:blipFill>
          <a:blip r:embed="rId3"/>
          <a:srcRect/>
          <a:stretch>
            <a:fillRect/>
          </a:stretch>
        </p:blipFill>
        <p:spPr bwMode="auto">
          <a:xfrm>
            <a:off x="-533400" y="0"/>
            <a:ext cx="10287000" cy="6884988"/>
          </a:xfrm>
          <a:prstGeom prst="rect">
            <a:avLst/>
          </a:prstGeom>
          <a:noFill/>
          <a:ln w="9525">
            <a:noFill/>
            <a:miter lim="800000"/>
            <a:headEnd/>
            <a:tailEnd/>
          </a:ln>
        </p:spPr>
      </p:pic>
      <p:sp>
        <p:nvSpPr>
          <p:cNvPr id="5" name="TextBox 4"/>
          <p:cNvSpPr txBox="1"/>
          <p:nvPr/>
        </p:nvSpPr>
        <p:spPr>
          <a:xfrm>
            <a:off x="3314700" y="3429000"/>
            <a:ext cx="2514600" cy="584200"/>
          </a:xfrm>
          <a:prstGeom prst="rect">
            <a:avLst/>
          </a:prstGeom>
          <a:noFill/>
        </p:spPr>
        <p:txBody>
          <a:bodyPr>
            <a:spAutoFit/>
          </a:bodyPr>
          <a:lstStyle/>
          <a:p>
            <a:pPr algn="ctr">
              <a:defRPr/>
            </a:pPr>
            <a:r>
              <a:rPr lang="en-US" dirty="0" err="1">
                <a:solidFill>
                  <a:schemeClr val="bg1"/>
                </a:solidFill>
                <a:effectLst>
                  <a:outerShdw blurRad="38100" dist="38100" dir="2700000" algn="tl">
                    <a:srgbClr val="000000">
                      <a:alpha val="43137"/>
                    </a:srgbClr>
                  </a:outerShdw>
                </a:effectLst>
              </a:rPr>
              <a:t>Tansill</a:t>
            </a:r>
            <a:r>
              <a:rPr lang="en-US" dirty="0">
                <a:solidFill>
                  <a:schemeClr val="bg1"/>
                </a:solidFill>
                <a:effectLst>
                  <a:outerShdw blurRad="38100" dist="38100" dir="2700000" algn="tl">
                    <a:srgbClr val="000000">
                      <a:alpha val="43137"/>
                    </a:srgbClr>
                  </a:outerShdw>
                </a:effectLst>
              </a:rPr>
              <a:t> Fm.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c_col_boles_formation_v"/>
          <p:cNvPicPr>
            <a:picLocks noChangeAspect="1" noChangeArrowheads="1"/>
          </p:cNvPicPr>
          <p:nvPr/>
        </p:nvPicPr>
        <p:blipFill>
          <a:blip r:embed="rId3"/>
          <a:srcRect/>
          <a:stretch>
            <a:fillRect/>
          </a:stretch>
        </p:blipFill>
        <p:spPr bwMode="auto">
          <a:xfrm>
            <a:off x="2286000" y="0"/>
            <a:ext cx="4621213" cy="6858000"/>
          </a:xfrm>
          <a:prstGeom prst="rect">
            <a:avLst/>
          </a:prstGeom>
          <a:noFill/>
          <a:ln w="9525">
            <a:noFill/>
            <a:miter lim="800000"/>
            <a:headEnd/>
            <a:tailEnd/>
          </a:ln>
        </p:spPr>
      </p:pic>
      <p:sp>
        <p:nvSpPr>
          <p:cNvPr id="3" name="TextBox 2"/>
          <p:cNvSpPr txBox="1"/>
          <p:nvPr/>
        </p:nvSpPr>
        <p:spPr>
          <a:xfrm>
            <a:off x="2247900" y="0"/>
            <a:ext cx="4648200" cy="1077913"/>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Columns are flowstone.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300cavecolum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kp_queens_drapes_v"/>
          <p:cNvPicPr>
            <a:picLocks noChangeAspect="1" noChangeArrowheads="1"/>
          </p:cNvPicPr>
          <p:nvPr/>
        </p:nvPicPr>
        <p:blipFill>
          <a:blip r:embed="rId3"/>
          <a:srcRect/>
          <a:stretch>
            <a:fillRect/>
          </a:stretch>
        </p:blipFill>
        <p:spPr bwMode="auto">
          <a:xfrm>
            <a:off x="2209800" y="0"/>
            <a:ext cx="4533900" cy="6858000"/>
          </a:xfrm>
          <a:prstGeom prst="rect">
            <a:avLst/>
          </a:prstGeom>
          <a:noFill/>
          <a:ln w="9525">
            <a:noFill/>
            <a:miter lim="800000"/>
            <a:headEnd/>
            <a:tailEnd/>
          </a:ln>
        </p:spPr>
      </p:pic>
      <p:sp>
        <p:nvSpPr>
          <p:cNvPr id="3" name="TextBox 2"/>
          <p:cNvSpPr txBox="1"/>
          <p:nvPr/>
        </p:nvSpPr>
        <p:spPr>
          <a:xfrm>
            <a:off x="2247900" y="0"/>
            <a:ext cx="4648200" cy="1077913"/>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Draperies are flowstone.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kp_queens_drapes2_v"/>
          <p:cNvPicPr>
            <a:picLocks noChangeAspect="1" noChangeArrowheads="1"/>
          </p:cNvPicPr>
          <p:nvPr/>
        </p:nvPicPr>
        <p:blipFill>
          <a:blip r:embed="rId3"/>
          <a:srcRect/>
          <a:stretch>
            <a:fillRect/>
          </a:stretch>
        </p:blipFill>
        <p:spPr bwMode="auto">
          <a:xfrm>
            <a:off x="2362200" y="0"/>
            <a:ext cx="4533900"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300cavedeposit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rlsbad Caverns 14 DBH"/>
          <p:cNvPicPr>
            <a:picLocks noChangeAspect="1" noChangeArrowheads="1"/>
          </p:cNvPicPr>
          <p:nvPr/>
        </p:nvPicPr>
        <p:blipFill>
          <a:blip r:embed="rId3"/>
          <a:srcRect/>
          <a:stretch>
            <a:fillRect/>
          </a:stretch>
        </p:blipFill>
        <p:spPr bwMode="auto">
          <a:xfrm>
            <a:off x="0" y="0"/>
            <a:ext cx="3327400" cy="6858000"/>
          </a:xfrm>
          <a:prstGeom prst="rect">
            <a:avLst/>
          </a:prstGeom>
          <a:noFill/>
          <a:ln w="9525">
            <a:noFill/>
            <a:miter lim="800000"/>
            <a:headEnd/>
            <a:tailEnd/>
          </a:ln>
        </p:spPr>
      </p:pic>
      <p:pic>
        <p:nvPicPr>
          <p:cNvPr id="47107" name="Picture 3" descr="br_rock_of_ages_v"/>
          <p:cNvPicPr>
            <a:picLocks noChangeAspect="1" noChangeArrowheads="1"/>
          </p:cNvPicPr>
          <p:nvPr/>
        </p:nvPicPr>
        <p:blipFill>
          <a:blip r:embed="rId4"/>
          <a:srcRect/>
          <a:stretch>
            <a:fillRect/>
          </a:stretch>
        </p:blipFill>
        <p:spPr bwMode="auto">
          <a:xfrm>
            <a:off x="4610100" y="0"/>
            <a:ext cx="4533900" cy="6858000"/>
          </a:xfrm>
          <a:prstGeom prst="rect">
            <a:avLst/>
          </a:prstGeom>
          <a:noFill/>
          <a:ln w="9525">
            <a:noFill/>
            <a:miter lim="800000"/>
            <a:headEnd/>
            <a:tailEnd/>
          </a:ln>
        </p:spPr>
      </p:pic>
      <p:sp>
        <p:nvSpPr>
          <p:cNvPr id="47108" name="Text Box 4"/>
          <p:cNvSpPr txBox="1">
            <a:spLocks noChangeArrowheads="1"/>
          </p:cNvSpPr>
          <p:nvPr/>
        </p:nvSpPr>
        <p:spPr bwMode="auto">
          <a:xfrm>
            <a:off x="3733800" y="1295400"/>
            <a:ext cx="457200" cy="4524375"/>
          </a:xfrm>
          <a:prstGeom prst="rect">
            <a:avLst/>
          </a:prstGeom>
          <a:noFill/>
          <a:ln w="9525">
            <a:noFill/>
            <a:miter lim="800000"/>
            <a:headEnd/>
            <a:tailEnd/>
          </a:ln>
        </p:spPr>
        <p:txBody>
          <a:bodyPr>
            <a:spAutoFit/>
          </a:bodyPr>
          <a:lstStyle/>
          <a:p>
            <a:pPr algn="ctr">
              <a:spcBef>
                <a:spcPct val="50000"/>
              </a:spcBef>
            </a:pPr>
            <a:r>
              <a:rPr lang="en-US">
                <a:solidFill>
                  <a:schemeClr val="bg1"/>
                </a:solidFill>
              </a:rPr>
              <a:t>Flowstone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rlsbad Caverns 30 DBH"/>
          <p:cNvPicPr>
            <a:picLocks noChangeAspect="1" noChangeArrowheads="1"/>
          </p:cNvPicPr>
          <p:nvPr/>
        </p:nvPicPr>
        <p:blipFill>
          <a:blip r:embed="rId3"/>
          <a:srcRect/>
          <a:stretch>
            <a:fillRect/>
          </a:stretch>
        </p:blipFill>
        <p:spPr bwMode="auto">
          <a:xfrm>
            <a:off x="0" y="0"/>
            <a:ext cx="10439400" cy="6886575"/>
          </a:xfrm>
          <a:prstGeom prst="rect">
            <a:avLst/>
          </a:prstGeom>
          <a:noFill/>
          <a:ln w="9525">
            <a:noFill/>
            <a:miter lim="800000"/>
            <a:headEnd/>
            <a:tailEnd/>
          </a:ln>
        </p:spPr>
      </p:pic>
      <p:sp>
        <p:nvSpPr>
          <p:cNvPr id="3" name="TextBox 2"/>
          <p:cNvSpPr txBox="1"/>
          <p:nvPr/>
        </p:nvSpPr>
        <p:spPr>
          <a:xfrm>
            <a:off x="-533400" y="2235200"/>
            <a:ext cx="35052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popcorn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arlsbad Caverns 08 DBH"/>
          <p:cNvPicPr>
            <a:picLocks noChangeAspect="1" noChangeArrowheads="1"/>
          </p:cNvPicPr>
          <p:nvPr/>
        </p:nvPicPr>
        <p:blipFill>
          <a:blip r:embed="rId3"/>
          <a:srcRect/>
          <a:stretch>
            <a:fillRect/>
          </a:stretch>
        </p:blipFill>
        <p:spPr bwMode="auto">
          <a:xfrm>
            <a:off x="2819400" y="0"/>
            <a:ext cx="4587875" cy="6858000"/>
          </a:xfrm>
          <a:prstGeom prst="rect">
            <a:avLst/>
          </a:prstGeom>
          <a:noFill/>
          <a:ln w="9525">
            <a:noFill/>
            <a:miter lim="800000"/>
            <a:headEnd/>
            <a:tailEnd/>
          </a:ln>
        </p:spPr>
      </p:pic>
      <p:sp>
        <p:nvSpPr>
          <p:cNvPr id="3" name="TextBox 2"/>
          <p:cNvSpPr txBox="1"/>
          <p:nvPr/>
        </p:nvSpPr>
        <p:spPr>
          <a:xfrm>
            <a:off x="4724400" y="2057400"/>
            <a:ext cx="35052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“Lions Tail”</a:t>
            </a:r>
          </a:p>
        </p:txBody>
      </p:sp>
      <p:sp>
        <p:nvSpPr>
          <p:cNvPr id="49156" name="Right Arrow 3"/>
          <p:cNvSpPr>
            <a:spLocks noChangeArrowheads="1"/>
          </p:cNvSpPr>
          <p:nvPr/>
        </p:nvSpPr>
        <p:spPr bwMode="auto">
          <a:xfrm>
            <a:off x="1066800" y="4267200"/>
            <a:ext cx="2743200" cy="914400"/>
          </a:xfrm>
          <a:prstGeom prst="rightArrow">
            <a:avLst>
              <a:gd name="adj1" fmla="val 50000"/>
              <a:gd name="adj2" fmla="val 50000"/>
            </a:avLst>
          </a:prstGeom>
          <a:solidFill>
            <a:schemeClr val="accent1">
              <a:alpha val="70195"/>
            </a:schemeClr>
          </a:solidFill>
          <a:ln w="9525" algn="ctr">
            <a:solidFill>
              <a:schemeClr val="tx1"/>
            </a:solidFill>
            <a:round/>
            <a:headEnd/>
            <a:tailEnd/>
          </a:ln>
        </p:spPr>
        <p:txBody>
          <a:bodyPr/>
          <a:lstStyle/>
          <a:p>
            <a:endParaRPr lang="en-US"/>
          </a:p>
        </p:txBody>
      </p:sp>
      <p:sp>
        <p:nvSpPr>
          <p:cNvPr id="5" name="TextBox 4"/>
          <p:cNvSpPr txBox="1"/>
          <p:nvPr/>
        </p:nvSpPr>
        <p:spPr>
          <a:xfrm>
            <a:off x="1371600" y="4419600"/>
            <a:ext cx="20574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air flow</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ht_lakes_v"/>
          <p:cNvPicPr>
            <a:picLocks noChangeAspect="1" noChangeArrowheads="1"/>
          </p:cNvPicPr>
          <p:nvPr/>
        </p:nvPicPr>
        <p:blipFill>
          <a:blip r:embed="rId3"/>
          <a:srcRect/>
          <a:stretch>
            <a:fillRect/>
          </a:stretch>
        </p:blipFill>
        <p:spPr bwMode="auto">
          <a:xfrm>
            <a:off x="2209800" y="0"/>
            <a:ext cx="46212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r_longfellows_bathtub_v"/>
          <p:cNvPicPr>
            <a:picLocks noChangeAspect="1" noChangeArrowheads="1"/>
          </p:cNvPicPr>
          <p:nvPr/>
        </p:nvPicPr>
        <p:blipFill>
          <a:blip r:embed="rId3"/>
          <a:srcRect/>
          <a:stretch>
            <a:fillRect/>
          </a:stretch>
        </p:blipFill>
        <p:spPr bwMode="auto">
          <a:xfrm>
            <a:off x="2362200" y="0"/>
            <a:ext cx="4533900" cy="6858000"/>
          </a:xfrm>
          <a:prstGeom prst="rect">
            <a:avLst/>
          </a:prstGeom>
          <a:noFill/>
          <a:ln w="9525">
            <a:noFill/>
            <a:miter lim="800000"/>
            <a:headEnd/>
            <a:tailEnd/>
          </a:ln>
        </p:spPr>
      </p:pic>
      <p:sp>
        <p:nvSpPr>
          <p:cNvPr id="3" name="TextBox 2"/>
          <p:cNvSpPr txBox="1"/>
          <p:nvPr/>
        </p:nvSpPr>
        <p:spPr>
          <a:xfrm>
            <a:off x="3352800" y="2514600"/>
            <a:ext cx="2438400" cy="584200"/>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rimstone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atural_entrance_h"/>
          <p:cNvPicPr>
            <a:picLocks noChangeAspect="1" noChangeArrowheads="1"/>
          </p:cNvPicPr>
          <p:nvPr/>
        </p:nvPicPr>
        <p:blipFill>
          <a:blip r:embed="rId3"/>
          <a:srcRect/>
          <a:stretch>
            <a:fillRect/>
          </a:stretch>
        </p:blipFill>
        <p:spPr bwMode="auto">
          <a:xfrm>
            <a:off x="0" y="0"/>
            <a:ext cx="10210800" cy="688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lc_texas_toothpick_v"/>
          <p:cNvPicPr>
            <a:picLocks noChangeAspect="1" noChangeArrowheads="1"/>
          </p:cNvPicPr>
          <p:nvPr/>
        </p:nvPicPr>
        <p:blipFill>
          <a:blip r:embed="rId3"/>
          <a:srcRect/>
          <a:stretch>
            <a:fillRect/>
          </a:stretch>
        </p:blipFill>
        <p:spPr bwMode="auto">
          <a:xfrm>
            <a:off x="2133600" y="0"/>
            <a:ext cx="46212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ashele"/>
          <p:cNvPicPr>
            <a:picLocks noChangeAspect="1" noChangeArrowheads="1"/>
          </p:cNvPicPr>
          <p:nvPr/>
        </p:nvPicPr>
        <p:blipFill>
          <a:blip r:embed="rId3"/>
          <a:srcRect/>
          <a:stretch>
            <a:fillRect/>
          </a:stretch>
        </p:blipFill>
        <p:spPr bwMode="auto">
          <a:xfrm>
            <a:off x="2195513" y="1644650"/>
            <a:ext cx="4752975" cy="3568700"/>
          </a:xfrm>
          <a:prstGeom prst="rect">
            <a:avLst/>
          </a:prstGeom>
          <a:noFill/>
          <a:ln w="9525">
            <a:noFill/>
            <a:miter lim="800000"/>
            <a:headEnd/>
            <a:tailEnd/>
          </a:ln>
        </p:spPr>
      </p:pic>
      <p:sp>
        <p:nvSpPr>
          <p:cNvPr id="53251" name="Text Box 3"/>
          <p:cNvSpPr txBox="1">
            <a:spLocks noChangeArrowheads="1"/>
          </p:cNvSpPr>
          <p:nvPr/>
        </p:nvSpPr>
        <p:spPr bwMode="auto">
          <a:xfrm>
            <a:off x="2095500" y="1066800"/>
            <a:ext cx="4953000" cy="584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“Bashful Elephant”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rgbClr val="DDDDDD"/>
        </a:solidFill>
        <a:effectLst/>
      </p:bgPr>
    </p:bg>
    <p:spTree>
      <p:nvGrpSpPr>
        <p:cNvPr id="1" name=""/>
        <p:cNvGrpSpPr/>
        <p:nvPr/>
      </p:nvGrpSpPr>
      <p:grpSpPr>
        <a:xfrm>
          <a:off x="0" y="0"/>
          <a:ext cx="0" cy="0"/>
          <a:chOff x="0" y="0"/>
          <a:chExt cx="0" cy="0"/>
        </a:xfrm>
      </p:grpSpPr>
      <p:pic>
        <p:nvPicPr>
          <p:cNvPr id="54274" name="Picture 4" descr="batGuano2"/>
          <p:cNvPicPr>
            <a:picLocks noChangeAspect="1" noChangeArrowheads="1"/>
          </p:cNvPicPr>
          <p:nvPr/>
        </p:nvPicPr>
        <p:blipFill>
          <a:blip r:embed="rId3"/>
          <a:srcRect l="14000" t="10141" r="14000" b="10423"/>
          <a:stretch>
            <a:fillRect/>
          </a:stretch>
        </p:blipFill>
        <p:spPr bwMode="auto">
          <a:xfrm>
            <a:off x="0" y="381000"/>
            <a:ext cx="4611688" cy="6019800"/>
          </a:xfrm>
          <a:prstGeom prst="rect">
            <a:avLst/>
          </a:prstGeom>
          <a:noFill/>
          <a:ln w="9525">
            <a:noFill/>
            <a:miter lim="800000"/>
            <a:headEnd/>
            <a:tailEnd/>
          </a:ln>
        </p:spPr>
      </p:pic>
      <p:pic>
        <p:nvPicPr>
          <p:cNvPr id="54275" name="Picture 5" descr="Bat%20Guano"/>
          <p:cNvPicPr>
            <a:picLocks noChangeAspect="1" noChangeArrowheads="1"/>
          </p:cNvPicPr>
          <p:nvPr/>
        </p:nvPicPr>
        <p:blipFill>
          <a:blip r:embed="rId4"/>
          <a:srcRect/>
          <a:stretch>
            <a:fillRect/>
          </a:stretch>
        </p:blipFill>
        <p:spPr bwMode="auto">
          <a:xfrm>
            <a:off x="4457700" y="0"/>
            <a:ext cx="46863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2" descr="guano slauterhouseCan"/>
          <p:cNvPicPr>
            <a:picLocks noChangeAspect="1" noChangeArrowheads="1"/>
          </p:cNvPicPr>
          <p:nvPr/>
        </p:nvPicPr>
        <p:blipFill>
          <a:blip r:embed="rId3"/>
          <a:srcRect/>
          <a:stretch>
            <a:fillRect/>
          </a:stretch>
        </p:blipFill>
        <p:spPr bwMode="auto">
          <a:xfrm>
            <a:off x="0" y="0"/>
            <a:ext cx="9144000" cy="6172200"/>
          </a:xfrm>
          <a:prstGeom prst="rect">
            <a:avLst/>
          </a:prstGeom>
          <a:noFill/>
          <a:ln w="9525">
            <a:noFill/>
            <a:miter lim="800000"/>
            <a:headEnd/>
            <a:tailEnd/>
          </a:ln>
        </p:spPr>
      </p:pic>
      <p:sp>
        <p:nvSpPr>
          <p:cNvPr id="55299" name="Text Box 3"/>
          <p:cNvSpPr txBox="1">
            <a:spLocks noChangeArrowheads="1"/>
          </p:cNvSpPr>
          <p:nvPr/>
        </p:nvSpPr>
        <p:spPr bwMode="auto">
          <a:xfrm>
            <a:off x="1828800" y="6278563"/>
            <a:ext cx="5638800" cy="579437"/>
          </a:xfrm>
          <a:prstGeom prst="rect">
            <a:avLst/>
          </a:prstGeom>
          <a:noFill/>
          <a:ln w="9525">
            <a:noFill/>
            <a:miter lim="800000"/>
            <a:headEnd/>
            <a:tailEnd/>
          </a:ln>
        </p:spPr>
        <p:txBody>
          <a:bodyPr>
            <a:spAutoFit/>
          </a:bodyPr>
          <a:lstStyle/>
          <a:p>
            <a:pPr>
              <a:spcBef>
                <a:spcPct val="50000"/>
              </a:spcBef>
            </a:pPr>
            <a:r>
              <a:rPr lang="en-US"/>
              <a:t>Grandma gets some guano!</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2" descr="Carlsbad Caverns 24 DBH"/>
          <p:cNvPicPr>
            <a:picLocks noChangeAspect="1" noChangeArrowheads="1"/>
          </p:cNvPicPr>
          <p:nvPr/>
        </p:nvPicPr>
        <p:blipFill>
          <a:blip r:embed="rId3"/>
          <a:srcRect/>
          <a:stretch>
            <a:fillRect/>
          </a:stretch>
        </p:blipFill>
        <p:spPr bwMode="auto">
          <a:xfrm>
            <a:off x="0" y="0"/>
            <a:ext cx="9144000" cy="6092825"/>
          </a:xfrm>
          <a:prstGeom prst="rect">
            <a:avLst/>
          </a:prstGeom>
          <a:noFill/>
          <a:ln w="9525">
            <a:noFill/>
            <a:miter lim="800000"/>
            <a:headEnd/>
            <a:tailEnd/>
          </a:ln>
        </p:spPr>
      </p:pic>
      <p:sp>
        <p:nvSpPr>
          <p:cNvPr id="56323" name="Text Box 3"/>
          <p:cNvSpPr txBox="1">
            <a:spLocks noChangeArrowheads="1"/>
          </p:cNvSpPr>
          <p:nvPr/>
        </p:nvSpPr>
        <p:spPr bwMode="auto">
          <a:xfrm>
            <a:off x="990600" y="6278563"/>
            <a:ext cx="7010400" cy="579437"/>
          </a:xfrm>
          <a:prstGeom prst="rect">
            <a:avLst/>
          </a:prstGeom>
          <a:noFill/>
          <a:ln w="9525">
            <a:noFill/>
            <a:miter lim="800000"/>
            <a:headEnd/>
            <a:tailEnd/>
          </a:ln>
        </p:spPr>
        <p:txBody>
          <a:bodyPr>
            <a:spAutoFit/>
          </a:bodyPr>
          <a:lstStyle/>
          <a:p>
            <a:pPr algn="ctr">
              <a:spcBef>
                <a:spcPct val="50000"/>
              </a:spcBef>
            </a:pPr>
            <a:r>
              <a:rPr lang="en-US"/>
              <a:t>Piles o’ Guano</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descr="300cavelak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descr="Carlsbad Caverns 18 DBH"/>
          <p:cNvPicPr>
            <a:picLocks noChangeAspect="1" noChangeArrowheads="1"/>
          </p:cNvPicPr>
          <p:nvPr/>
        </p:nvPicPr>
        <p:blipFill>
          <a:blip r:embed="rId3"/>
          <a:srcRect/>
          <a:stretch>
            <a:fillRect/>
          </a:stretch>
        </p:blipFill>
        <p:spPr bwMode="auto">
          <a:xfrm>
            <a:off x="-381000" y="20638"/>
            <a:ext cx="10134600" cy="6837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2" descr="Carlsbad Caverns 04 DBH"/>
          <p:cNvPicPr>
            <a:picLocks noChangeAspect="1" noChangeArrowheads="1"/>
          </p:cNvPicPr>
          <p:nvPr/>
        </p:nvPicPr>
        <p:blipFill>
          <a:blip r:embed="rId3"/>
          <a:srcRect/>
          <a:stretch>
            <a:fillRect/>
          </a:stretch>
        </p:blipFill>
        <p:spPr bwMode="auto">
          <a:xfrm>
            <a:off x="609600" y="0"/>
            <a:ext cx="7924800" cy="6937375"/>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descr="scc_monarch_v"/>
          <p:cNvPicPr>
            <a:picLocks noChangeAspect="1" noChangeArrowheads="1"/>
          </p:cNvPicPr>
          <p:nvPr/>
        </p:nvPicPr>
        <p:blipFill>
          <a:blip r:embed="rId3"/>
          <a:srcRect/>
          <a:stretch>
            <a:fillRect/>
          </a:stretch>
        </p:blipFill>
        <p:spPr bwMode="auto">
          <a:xfrm>
            <a:off x="2362200" y="0"/>
            <a:ext cx="4533900" cy="68580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e_main_corridor_h"/>
          <p:cNvPicPr>
            <a:picLocks noChangeAspect="1" noChangeArrowheads="1"/>
          </p:cNvPicPr>
          <p:nvPr/>
        </p:nvPicPr>
        <p:blipFill>
          <a:blip r:embed="rId3"/>
          <a:srcRect/>
          <a:stretch>
            <a:fillRect/>
          </a:stretch>
        </p:blipFill>
        <p:spPr bwMode="auto">
          <a:xfrm>
            <a:off x="0" y="381000"/>
            <a:ext cx="9144000"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e_towards_entrance_v"/>
          <p:cNvPicPr>
            <a:picLocks noChangeAspect="1" noChangeArrowheads="1"/>
          </p:cNvPicPr>
          <p:nvPr/>
        </p:nvPicPr>
        <p:blipFill>
          <a:blip r:embed="rId3"/>
          <a:srcRect/>
          <a:stretch>
            <a:fillRect/>
          </a:stretch>
        </p:blipFill>
        <p:spPr bwMode="auto">
          <a:xfrm>
            <a:off x="1219200" y="0"/>
            <a:ext cx="4621213" cy="6858000"/>
          </a:xfrm>
          <a:prstGeom prst="rect">
            <a:avLst/>
          </a:prstGeom>
          <a:noFill/>
          <a:ln w="9525">
            <a:noFill/>
            <a:miter lim="800000"/>
            <a:headEnd/>
            <a:tailEnd/>
          </a:ln>
        </p:spPr>
      </p:pic>
      <p:sp>
        <p:nvSpPr>
          <p:cNvPr id="5" name="TextBox 4"/>
          <p:cNvSpPr txBox="1"/>
          <p:nvPr/>
        </p:nvSpPr>
        <p:spPr>
          <a:xfrm>
            <a:off x="5943600" y="3840163"/>
            <a:ext cx="2209800" cy="1570037"/>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Debris from roof collapse</a:t>
            </a:r>
          </a:p>
        </p:txBody>
      </p:sp>
      <p:cxnSp>
        <p:nvCxnSpPr>
          <p:cNvPr id="7" name="Straight Arrow Connector 6"/>
          <p:cNvCxnSpPr/>
          <p:nvPr/>
        </p:nvCxnSpPr>
        <p:spPr bwMode="auto">
          <a:xfrm rot="10800000">
            <a:off x="4343400" y="4648200"/>
            <a:ext cx="1676400" cy="1588"/>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e_iceberg_rock_v"/>
          <p:cNvPicPr>
            <a:picLocks noChangeAspect="1" noChangeArrowheads="1"/>
          </p:cNvPicPr>
          <p:nvPr/>
        </p:nvPicPr>
        <p:blipFill>
          <a:blip r:embed="rId3"/>
          <a:srcRect/>
          <a:stretch>
            <a:fillRect/>
          </a:stretch>
        </p:blipFill>
        <p:spPr bwMode="auto">
          <a:xfrm>
            <a:off x="2209800" y="0"/>
            <a:ext cx="4533900" cy="6858000"/>
          </a:xfrm>
          <a:prstGeom prst="rect">
            <a:avLst/>
          </a:prstGeom>
          <a:noFill/>
          <a:ln w="9525">
            <a:noFill/>
            <a:miter lim="800000"/>
            <a:headEnd/>
            <a:tailEnd/>
          </a:ln>
        </p:spPr>
      </p:pic>
      <p:sp>
        <p:nvSpPr>
          <p:cNvPr id="6" name="TextBox 5"/>
          <p:cNvSpPr txBox="1"/>
          <p:nvPr/>
        </p:nvSpPr>
        <p:spPr>
          <a:xfrm>
            <a:off x="3124200" y="2890838"/>
            <a:ext cx="2209800" cy="1076325"/>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Iceberg Rock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Carlsbad map"/>
          <p:cNvPicPr>
            <a:picLocks noChangeAspect="1" noChangeArrowheads="1"/>
          </p:cNvPicPr>
          <p:nvPr/>
        </p:nvPicPr>
        <p:blipFill>
          <a:blip r:embed="rId3"/>
          <a:srcRect/>
          <a:stretch>
            <a:fillRect/>
          </a:stretch>
        </p:blipFill>
        <p:spPr bwMode="auto">
          <a:xfrm>
            <a:off x="381000" y="0"/>
            <a:ext cx="8458200" cy="69357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0000"/>
            </a:solidFill>
            <a:effectLst/>
            <a:latin typeface="Arial" charset="0"/>
          </a:defRPr>
        </a:defPPr>
      </a:lstStyle>
    </a:spDef>
    <a:lnDef>
      <a:spPr bwMode="auto">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a:spPr>
      <a:bodyPr/>
      <a:lstStyle/>
    </a:lnDef>
    <a:txDef>
      <a:spPr>
        <a:noFill/>
      </a:spPr>
      <a:bodyPr wrap="square" rtlCol="0">
        <a:spAutoFit/>
      </a:bodyPr>
      <a:lstStyle>
        <a:defPPr algn="ctr">
          <a:defRPr dirty="0" smtClean="0">
            <a:solidFill>
              <a:schemeClr val="bg1"/>
            </a:solidFill>
            <a:effectLst>
              <a:outerShdw blurRad="38100" dist="38100" dir="2700000" algn="tl">
                <a:srgbClr val="000000">
                  <a:alpha val="43137"/>
                </a:srgbClr>
              </a:outerShdw>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1707</Words>
  <Application>Microsoft Office PowerPoint</Application>
  <PresentationFormat>On-screen Show (4:3)</PresentationFormat>
  <Paragraphs>190</Paragraphs>
  <Slides>58</Slides>
  <Notes>57</Notes>
  <HiddenSlides>7</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58</vt:i4>
      </vt:variant>
    </vt:vector>
  </HeadingPairs>
  <TitlesOfParts>
    <vt:vector size="60" baseType="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44</cp:revision>
  <dcterms:created xsi:type="dcterms:W3CDTF">2005-02-12T23:51:45Z</dcterms:created>
  <dcterms:modified xsi:type="dcterms:W3CDTF">2008-12-07T17:59:13Z</dcterms:modified>
</cp:coreProperties>
</file>